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7" r:id="rId2"/>
    <p:sldId id="258" r:id="rId3"/>
    <p:sldId id="259" r:id="rId4"/>
    <p:sldId id="290" r:id="rId5"/>
    <p:sldId id="292" r:id="rId6"/>
    <p:sldId id="261" r:id="rId7"/>
    <p:sldId id="262" r:id="rId8"/>
    <p:sldId id="293" r:id="rId9"/>
    <p:sldId id="294" r:id="rId10"/>
    <p:sldId id="295" r:id="rId11"/>
    <p:sldId id="296" r:id="rId12"/>
    <p:sldId id="263" r:id="rId13"/>
    <p:sldId id="264" r:id="rId14"/>
    <p:sldId id="265" r:id="rId15"/>
    <p:sldId id="266" r:id="rId16"/>
    <p:sldId id="267" r:id="rId17"/>
    <p:sldId id="268" r:id="rId18"/>
    <p:sldId id="269" r:id="rId19"/>
    <p:sldId id="270" r:id="rId20"/>
    <p:sldId id="271" r:id="rId21"/>
    <p:sldId id="273" r:id="rId22"/>
    <p:sldId id="272" r:id="rId23"/>
    <p:sldId id="274" r:id="rId24"/>
    <p:sldId id="275" r:id="rId25"/>
    <p:sldId id="276" r:id="rId26"/>
    <p:sldId id="277" r:id="rId27"/>
    <p:sldId id="279" r:id="rId28"/>
    <p:sldId id="280" r:id="rId29"/>
    <p:sldId id="297" r:id="rId30"/>
    <p:sldId id="298" r:id="rId31"/>
    <p:sldId id="278" r:id="rId32"/>
    <p:sldId id="281" r:id="rId33"/>
    <p:sldId id="283" r:id="rId34"/>
    <p:sldId id="284" r:id="rId35"/>
    <p:sldId id="285" r:id="rId36"/>
    <p:sldId id="299" r:id="rId37"/>
    <p:sldId id="287" r:id="rId38"/>
    <p:sldId id="301" r:id="rId39"/>
    <p:sldId id="302" r:id="rId40"/>
    <p:sldId id="303" r:id="rId41"/>
    <p:sldId id="304" r:id="rId42"/>
    <p:sldId id="305" r:id="rId43"/>
    <p:sldId id="289" r:id="rId4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86" d="100"/>
          <a:sy n="86" d="100"/>
        </p:scale>
        <p:origin x="1382"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C97CCF-625E-4A69-AD2C-D40DF4811D15}" type="datetimeFigureOut">
              <a:rPr lang="" smtClean="0"/>
              <a:t>02/08/2022</a:t>
            </a:fld>
            <a:endParaRPr lang=""/>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BB6C89-9F66-43A4-A46A-07E66AD99ECD}" type="slidenum">
              <a:rPr lang="" smtClean="0"/>
              <a:t>‹#›</a:t>
            </a:fld>
            <a:endParaRPr lang=""/>
          </a:p>
        </p:txBody>
      </p:sp>
    </p:spTree>
    <p:extLst>
      <p:ext uri="{BB962C8B-B14F-4D97-AF65-F5344CB8AC3E}">
        <p14:creationId xmlns:p14="http://schemas.microsoft.com/office/powerpoint/2010/main" val="2613055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4</a:t>
            </a:fld>
            <a:endParaRPr lang=""/>
          </a:p>
        </p:txBody>
      </p:sp>
    </p:spTree>
    <p:extLst>
      <p:ext uri="{BB962C8B-B14F-4D97-AF65-F5344CB8AC3E}">
        <p14:creationId xmlns:p14="http://schemas.microsoft.com/office/powerpoint/2010/main" val="1514926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13</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14</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15</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16</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17</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18</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19</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20</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21</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22</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5</a:t>
            </a:fld>
            <a:endParaRPr lang=""/>
          </a:p>
        </p:txBody>
      </p:sp>
    </p:spTree>
    <p:extLst>
      <p:ext uri="{BB962C8B-B14F-4D97-AF65-F5344CB8AC3E}">
        <p14:creationId xmlns:p14="http://schemas.microsoft.com/office/powerpoint/2010/main" val="12564539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23</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24</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25</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26</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27</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28</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29</a:t>
            </a:fld>
            <a:endParaRPr lang=""/>
          </a:p>
        </p:txBody>
      </p:sp>
    </p:spTree>
    <p:extLst>
      <p:ext uri="{BB962C8B-B14F-4D97-AF65-F5344CB8AC3E}">
        <p14:creationId xmlns:p14="http://schemas.microsoft.com/office/powerpoint/2010/main" val="30051978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30</a:t>
            </a:fld>
            <a:endParaRPr lang=""/>
          </a:p>
        </p:txBody>
      </p:sp>
    </p:spTree>
    <p:extLst>
      <p:ext uri="{BB962C8B-B14F-4D97-AF65-F5344CB8AC3E}">
        <p14:creationId xmlns:p14="http://schemas.microsoft.com/office/powerpoint/2010/main" val="4949152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31</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32</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6</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33</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34</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35</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36</a:t>
            </a:fld>
            <a:endParaRPr lang=""/>
          </a:p>
        </p:txBody>
      </p:sp>
    </p:spTree>
    <p:extLst>
      <p:ext uri="{BB962C8B-B14F-4D97-AF65-F5344CB8AC3E}">
        <p14:creationId xmlns:p14="http://schemas.microsoft.com/office/powerpoint/2010/main" val="9118112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37</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38</a:t>
            </a:fld>
            <a:endParaRPr lang=""/>
          </a:p>
        </p:txBody>
      </p:sp>
    </p:spTree>
    <p:extLst>
      <p:ext uri="{BB962C8B-B14F-4D97-AF65-F5344CB8AC3E}">
        <p14:creationId xmlns:p14="http://schemas.microsoft.com/office/powerpoint/2010/main" val="149672548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39</a:t>
            </a:fld>
            <a:endParaRPr lang=""/>
          </a:p>
        </p:txBody>
      </p:sp>
    </p:spTree>
    <p:extLst>
      <p:ext uri="{BB962C8B-B14F-4D97-AF65-F5344CB8AC3E}">
        <p14:creationId xmlns:p14="http://schemas.microsoft.com/office/powerpoint/2010/main" val="395970015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40</a:t>
            </a:fld>
            <a:endParaRPr lang=""/>
          </a:p>
        </p:txBody>
      </p:sp>
    </p:spTree>
    <p:extLst>
      <p:ext uri="{BB962C8B-B14F-4D97-AF65-F5344CB8AC3E}">
        <p14:creationId xmlns:p14="http://schemas.microsoft.com/office/powerpoint/2010/main" val="168889559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41</a:t>
            </a:fld>
            <a:endParaRPr lang=""/>
          </a:p>
        </p:txBody>
      </p:sp>
    </p:spTree>
    <p:extLst>
      <p:ext uri="{BB962C8B-B14F-4D97-AF65-F5344CB8AC3E}">
        <p14:creationId xmlns:p14="http://schemas.microsoft.com/office/powerpoint/2010/main" val="36349604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42</a:t>
            </a:fld>
            <a:endParaRPr lang=""/>
          </a:p>
        </p:txBody>
      </p:sp>
    </p:spTree>
    <p:extLst>
      <p:ext uri="{BB962C8B-B14F-4D97-AF65-F5344CB8AC3E}">
        <p14:creationId xmlns:p14="http://schemas.microsoft.com/office/powerpoint/2010/main" val="3659563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7</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43</a:t>
            </a:fld>
            <a:endParaRPr lang=""/>
          </a:p>
        </p:txBody>
      </p:sp>
    </p:spTree>
    <p:extLst>
      <p:ext uri="{BB962C8B-B14F-4D97-AF65-F5344CB8AC3E}">
        <p14:creationId xmlns:p14="http://schemas.microsoft.com/office/powerpoint/2010/main" val="2362020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8</a:t>
            </a:fld>
            <a:endParaRPr lang=""/>
          </a:p>
        </p:txBody>
      </p:sp>
    </p:spTree>
    <p:extLst>
      <p:ext uri="{BB962C8B-B14F-4D97-AF65-F5344CB8AC3E}">
        <p14:creationId xmlns:p14="http://schemas.microsoft.com/office/powerpoint/2010/main" val="2544910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9</a:t>
            </a:fld>
            <a:endParaRPr lang=""/>
          </a:p>
        </p:txBody>
      </p:sp>
    </p:spTree>
    <p:extLst>
      <p:ext uri="{BB962C8B-B14F-4D97-AF65-F5344CB8AC3E}">
        <p14:creationId xmlns:p14="http://schemas.microsoft.com/office/powerpoint/2010/main" val="1947891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10</a:t>
            </a:fld>
            <a:endParaRPr lang=""/>
          </a:p>
        </p:txBody>
      </p:sp>
    </p:spTree>
    <p:extLst>
      <p:ext uri="{BB962C8B-B14F-4D97-AF65-F5344CB8AC3E}">
        <p14:creationId xmlns:p14="http://schemas.microsoft.com/office/powerpoint/2010/main" val="2840201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11</a:t>
            </a:fld>
            <a:endParaRPr lang=""/>
          </a:p>
        </p:txBody>
      </p:sp>
    </p:spTree>
    <p:extLst>
      <p:ext uri="{BB962C8B-B14F-4D97-AF65-F5344CB8AC3E}">
        <p14:creationId xmlns:p14="http://schemas.microsoft.com/office/powerpoint/2010/main" val="39984453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4CBB6C89-9F66-43A4-A46A-07E66AD99ECD}" type="slidenum">
              <a:rPr lang="" smtClean="0"/>
              <a:t>12</a:t>
            </a:fld>
            <a:endParaRPr lang=""/>
          </a:p>
        </p:txBody>
      </p:sp>
    </p:spTree>
    <p:extLst>
      <p:ext uri="{BB962C8B-B14F-4D97-AF65-F5344CB8AC3E}">
        <p14:creationId xmlns:p14="http://schemas.microsoft.com/office/powerpoint/2010/main" val="2362020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7"/>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08.02.2022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08.02.2022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08.02.2022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08.02.2022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1"/>
            <a:ext cx="7772400" cy="136207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08.02.2022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08.02.2022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7" y="153511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08.02.2022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08.02.2022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08.02.2022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2" y="273051"/>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2"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08.02.2022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08.02.2022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08.02.2022</a:t>
            </a:fld>
            <a:endParaRPr lang="ru-RU"/>
          </a:p>
        </p:txBody>
      </p:sp>
      <p:sp>
        <p:nvSpPr>
          <p:cNvPr id="5" name="Нижний колонтитул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Word_Document.docx"/></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Word_Document1.docx"/></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0" y="0"/>
            <a:ext cx="9134465" cy="6858000"/>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33" name="Прямоугольник 32"/>
          <p:cNvSpPr/>
          <p:nvPr/>
        </p:nvSpPr>
        <p:spPr>
          <a:xfrm>
            <a:off x="1342537" y="2348880"/>
            <a:ext cx="6984776" cy="2308324"/>
          </a:xfrm>
          <a:prstGeom prst="rect">
            <a:avLst/>
          </a:prstGeom>
          <a:noFill/>
        </p:spPr>
        <p:txBody>
          <a:bodyPr wrap="square" lIns="91440" tIns="45720" rIns="91440" bIns="45720">
            <a:spAutoFit/>
          </a:bodyPr>
          <a:lstStyle/>
          <a:p>
            <a:pPr algn="ctr"/>
            <a:endParaRPr lang="ru-KZ" b="1" dirty="0">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a:p>
            <a:pPr algn="ctr"/>
            <a:r>
              <a:rPr lang="ru-RU" b="1" dirty="0" err="1">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Нұсқаулық-әдістемелік</a:t>
            </a:r>
            <a:r>
              <a:rPr lang="ru-RU" b="1" dirty="0">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ru-RU" b="1" dirty="0" err="1">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кеңес</a:t>
            </a:r>
            <a:endParaRPr lang="ru-KZ" b="1" dirty="0">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a:p>
            <a:pPr algn="ctr"/>
            <a:r>
              <a:rPr lang="ru-RU" b="1" dirty="0">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a:t>
            </a:r>
            <a:r>
              <a:rPr lang="ru-RU" b="1" dirty="0" err="1">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Педагогтерді</a:t>
            </a:r>
            <a:r>
              <a:rPr lang="ru-RU" b="1" dirty="0">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ru-RU" b="1" dirty="0" err="1">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аттестаттаудан</a:t>
            </a:r>
            <a:r>
              <a:rPr lang="ru-RU" b="1" dirty="0">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ru-RU" b="1" dirty="0" err="1">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өткізу</a:t>
            </a:r>
            <a:r>
              <a:rPr lang="ru-RU" b="1" dirty="0">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ru-RU" b="1" dirty="0" err="1">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қағидалары</a:t>
            </a:r>
            <a:r>
              <a:rPr lang="ru-RU" b="1" dirty="0">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мен </a:t>
            </a:r>
            <a:r>
              <a:rPr lang="ru-RU" b="1" dirty="0" err="1">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шарттары</a:t>
            </a:r>
            <a:r>
              <a:rPr lang="ru-RU" b="1" dirty="0">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(ҚР </a:t>
            </a:r>
            <a:r>
              <a:rPr lang="ru-RU" b="1" dirty="0" err="1">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БжҒМ</a:t>
            </a:r>
            <a:r>
              <a:rPr lang="ru-RU" b="1" dirty="0">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2021 </a:t>
            </a:r>
            <a:r>
              <a:rPr lang="ru-RU" b="1" dirty="0" err="1">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жылғы</a:t>
            </a:r>
            <a:r>
              <a:rPr lang="ru-RU" b="1" dirty="0">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12 </a:t>
            </a:r>
            <a:r>
              <a:rPr lang="ru-RU" b="1" dirty="0" err="1">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қарашадағы</a:t>
            </a:r>
            <a:r>
              <a:rPr lang="ru-RU" b="1" dirty="0">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 561 </a:t>
            </a:r>
            <a:r>
              <a:rPr lang="ru-RU" b="1" dirty="0" err="1">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бұйрығы</a:t>
            </a:r>
            <a:r>
              <a:rPr lang="ru-RU" b="1" dirty="0">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a:t>
            </a:r>
          </a:p>
          <a:p>
            <a:pPr algn="ctr"/>
            <a:endParaRPr lang="ru-RU" b="1" dirty="0">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a:p>
            <a:pPr algn="ctr"/>
            <a:r>
              <a:rPr lang="kk-KZ" b="1" dirty="0">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Инструктивно-методическ</a:t>
            </a:r>
            <a:r>
              <a:rPr lang="ru-KZ" b="1" dirty="0" err="1">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ое</a:t>
            </a:r>
            <a:r>
              <a:rPr lang="ru-KZ" b="1" dirty="0">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совещание</a:t>
            </a:r>
            <a:endParaRPr lang="kk-KZ" b="1" dirty="0">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a:p>
            <a:pPr algn="ctr"/>
            <a:r>
              <a:rPr lang="kk-KZ" b="1" dirty="0">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a:t>
            </a:r>
            <a:r>
              <a:rPr lang="ru-RU" b="1" dirty="0">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Правила и условия проведения аттестации педагогов</a:t>
            </a:r>
          </a:p>
          <a:p>
            <a:pPr algn="ctr"/>
            <a:r>
              <a:rPr lang="ru-RU" b="1" dirty="0">
                <a:ln w="1905"/>
                <a:solidFill>
                  <a:srgbClr val="C0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(Приказ МОН РК № 561 от 12 ноября 2021 г.) </a:t>
            </a:r>
          </a:p>
        </p:txBody>
      </p:sp>
      <p:sp>
        <p:nvSpPr>
          <p:cNvPr id="4" name="Прямоугольник 3">
            <a:extLst>
              <a:ext uri="{FF2B5EF4-FFF2-40B4-BE49-F238E27FC236}">
                <a16:creationId xmlns:a16="http://schemas.microsoft.com/office/drawing/2014/main" id="{BDED1CD6-FE26-41F7-B081-028DB5907012}"/>
              </a:ext>
            </a:extLst>
          </p:cNvPr>
          <p:cNvSpPr/>
          <p:nvPr/>
        </p:nvSpPr>
        <p:spPr>
          <a:xfrm>
            <a:off x="323528" y="232037"/>
            <a:ext cx="2952328" cy="2062103"/>
          </a:xfrm>
          <a:prstGeom prst="rect">
            <a:avLst/>
          </a:prstGeom>
          <a:noFill/>
        </p:spPr>
        <p:txBody>
          <a:bodyPr wrap="square" lIns="91440" tIns="45720" rIns="91440" bIns="45720">
            <a:spAutoFit/>
          </a:bodyPr>
          <a:lstStyle/>
          <a:p>
            <a:pPr algn="ctr"/>
            <a:r>
              <a:rPr lang="ru-RU" sz="1600" b="1" cap="none" spc="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«Ақмола облысы білім басқармасының </a:t>
            </a:r>
          </a:p>
          <a:p>
            <a:pPr algn="ctr"/>
            <a:r>
              <a:rPr lang="ru-RU" sz="1600" b="1" cap="none" spc="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Бұланды ауданы бойынша білім </a:t>
            </a:r>
            <a:r>
              <a:rPr lang="ru-RU" sz="1600" b="1" cap="none" spc="0" dirty="0" err="1">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бөлімі</a:t>
            </a:r>
            <a:r>
              <a:rPr lang="ru-RU" sz="1600" b="1" cap="none" spc="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p>
          <a:p>
            <a:pPr algn="ctr"/>
            <a:r>
              <a:rPr lang="ru-RU" sz="1600" b="1" cap="none" spc="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Макинск қаласының №1</a:t>
            </a:r>
          </a:p>
          <a:p>
            <a:pPr algn="ctr"/>
            <a:r>
              <a:rPr lang="ru-RU" sz="1600" b="1" cap="none" spc="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жалпы орта білім беретін мектебі» КММ»</a:t>
            </a:r>
          </a:p>
          <a:p>
            <a:pPr algn="ctr"/>
            <a:endParaRPr lang="ru-RU" sz="1600" b="0" cap="none" spc="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
        <p:nvSpPr>
          <p:cNvPr id="5" name="Прямоугольник 4">
            <a:extLst>
              <a:ext uri="{FF2B5EF4-FFF2-40B4-BE49-F238E27FC236}">
                <a16:creationId xmlns:a16="http://schemas.microsoft.com/office/drawing/2014/main" id="{7C70DE7C-AC5B-4BA6-9C4B-3CE4173B0F43}"/>
              </a:ext>
            </a:extLst>
          </p:cNvPr>
          <p:cNvSpPr/>
          <p:nvPr/>
        </p:nvSpPr>
        <p:spPr>
          <a:xfrm>
            <a:off x="5436096" y="233868"/>
            <a:ext cx="3106733" cy="2062103"/>
          </a:xfrm>
          <a:prstGeom prst="rect">
            <a:avLst/>
          </a:prstGeom>
          <a:noFill/>
        </p:spPr>
        <p:txBody>
          <a:bodyPr wrap="square" lIns="91440" tIns="45720" rIns="91440" bIns="45720">
            <a:spAutoFit/>
          </a:bodyPr>
          <a:lstStyle/>
          <a:p>
            <a:pPr algn="ctr"/>
            <a:r>
              <a:rPr lang="ru-RU" sz="1600" b="1" cap="none" spc="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КГУ «Общеобразовательная школа №1 </a:t>
            </a:r>
          </a:p>
          <a:p>
            <a:pPr algn="ctr"/>
            <a:r>
              <a:rPr lang="ru-RU" sz="1600" b="1" cap="none" spc="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города Макинск</a:t>
            </a:r>
          </a:p>
          <a:p>
            <a:pPr algn="ctr"/>
            <a:r>
              <a:rPr lang="ru-RU" sz="1600" b="1" cap="none" spc="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отдела образования </a:t>
            </a:r>
          </a:p>
          <a:p>
            <a:pPr algn="ctr"/>
            <a:r>
              <a:rPr lang="ru-RU" sz="1600" b="1" cap="none" spc="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по Буландынскому району</a:t>
            </a:r>
          </a:p>
          <a:p>
            <a:pPr algn="ctr"/>
            <a:r>
              <a:rPr lang="ru-RU" sz="1600" b="1" cap="none" spc="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управления образования </a:t>
            </a:r>
          </a:p>
          <a:p>
            <a:pPr algn="ctr"/>
            <a:r>
              <a:rPr lang="ru-RU" sz="1600" b="1" cap="none" spc="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Акмолинской области»</a:t>
            </a:r>
          </a:p>
          <a:p>
            <a:pPr algn="ctr"/>
            <a:endParaRPr lang="ru-RU" sz="1600" b="0" cap="none" spc="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4638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1835696" y="116632"/>
            <a:ext cx="5616624"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kern="50" spc="10" dirty="0">
                <a:solidFill>
                  <a:srgbClr val="000000"/>
                </a:solidFill>
                <a:latin typeface="Times New Roman"/>
                <a:ea typeface="Times New Roman"/>
              </a:rPr>
              <a:t>Параграф 1.  Порядок проведения НКТ</a:t>
            </a: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323529" y="548680"/>
            <a:ext cx="8496943" cy="6309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ru-RU" sz="1400" b="1" dirty="0">
              <a:latin typeface="Times New Roman" panose="02020603050405020304" pitchFamily="18" charset="0"/>
              <a:cs typeface="Times New Roman" panose="02020603050405020304" pitchFamily="18" charset="0"/>
            </a:endParaRPr>
          </a:p>
          <a:p>
            <a:pPr algn="ctr"/>
            <a:r>
              <a:rPr lang="ru-RU" sz="1600" b="1" dirty="0">
                <a:latin typeface="Times New Roman" panose="02020603050405020304" pitchFamily="18" charset="0"/>
                <a:cs typeface="Times New Roman" panose="02020603050405020304" pitchFamily="18" charset="0"/>
              </a:rPr>
              <a:t>23. Результат тестирования считается положительным при получении следующих баллов:</a:t>
            </a:r>
            <a:endParaRPr lang="ru-RU" sz="1600" dirty="0">
              <a:latin typeface="Times New Roman" panose="02020603050405020304" pitchFamily="18" charset="0"/>
              <a:cs typeface="Times New Roman" panose="02020603050405020304" pitchFamily="18" charset="0"/>
            </a:endParaRPr>
          </a:p>
          <a:p>
            <a:pPr algn="just">
              <a:lnSpc>
                <a:spcPct val="115000"/>
              </a:lnSpc>
            </a:pPr>
            <a:r>
              <a:rPr lang="ru-RU" sz="1800" dirty="0">
                <a:solidFill>
                  <a:srgbClr val="000000"/>
                </a:solidFill>
                <a:effectLst/>
                <a:latin typeface="Times New Roman" panose="02020603050405020304" pitchFamily="18" charset="0"/>
                <a:ea typeface="Times New Roman" panose="02020603050405020304" pitchFamily="18" charset="0"/>
              </a:rPr>
              <a:t>10</a:t>
            </a:r>
            <a:r>
              <a:rPr lang="ru-RU" sz="1800" b="1" i="1" dirty="0">
                <a:solidFill>
                  <a:srgbClr val="000000"/>
                </a:solidFill>
                <a:effectLst/>
                <a:latin typeface="Times New Roman" panose="02020603050405020304" pitchFamily="18" charset="0"/>
                <a:ea typeface="Times New Roman" panose="02020603050405020304" pitchFamily="18" charset="0"/>
              </a:rPr>
              <a:t>) Для педагогов по физической культуре:</a:t>
            </a:r>
            <a:endParaRPr lang="ru-RU" sz="1800" b="1" i="1"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FF0000"/>
                </a:solidFill>
                <a:effectLst/>
                <a:latin typeface="Times New Roman" panose="02020603050405020304" pitchFamily="18" charset="0"/>
                <a:ea typeface="Times New Roman" panose="02020603050405020304" pitchFamily="18" charset="0"/>
              </a:rPr>
              <a:t>      </a:t>
            </a:r>
            <a:r>
              <a:rPr lang="en-US" sz="1800" dirty="0" err="1">
                <a:solidFill>
                  <a:srgbClr val="FF0000"/>
                </a:solidFill>
                <a:effectLst/>
                <a:latin typeface="Times New Roman" panose="02020603050405020304" pitchFamily="18" charset="0"/>
                <a:ea typeface="Times New Roman" panose="02020603050405020304" pitchFamily="18" charset="0"/>
              </a:rPr>
              <a:t>по</a:t>
            </a:r>
            <a:r>
              <a:rPr lang="en-US" sz="1800" dirty="0">
                <a:solidFill>
                  <a:srgbClr val="FF0000"/>
                </a:solidFill>
                <a:effectLst/>
                <a:latin typeface="Times New Roman" panose="02020603050405020304" pitchFamily="18" charset="0"/>
                <a:ea typeface="Times New Roman" panose="02020603050405020304" pitchFamily="18" charset="0"/>
              </a:rPr>
              <a:t> </a:t>
            </a:r>
            <a:r>
              <a:rPr lang="en-US" sz="1800" dirty="0" err="1">
                <a:solidFill>
                  <a:srgbClr val="FF0000"/>
                </a:solidFill>
                <a:effectLst/>
                <a:latin typeface="Times New Roman" panose="02020603050405020304" pitchFamily="18" charset="0"/>
                <a:ea typeface="Times New Roman" panose="02020603050405020304" pitchFamily="18" charset="0"/>
              </a:rPr>
              <a:t>направлению</a:t>
            </a:r>
            <a:r>
              <a:rPr lang="en-US" sz="1800" dirty="0">
                <a:solidFill>
                  <a:srgbClr val="FF0000"/>
                </a:solidFill>
                <a:effectLst/>
                <a:latin typeface="Times New Roman" panose="02020603050405020304" pitchFamily="18" charset="0"/>
                <a:ea typeface="Times New Roman" panose="02020603050405020304" pitchFamily="18" charset="0"/>
              </a:rPr>
              <a:t> "</a:t>
            </a:r>
            <a:r>
              <a:rPr lang="en-US" sz="1800" dirty="0" err="1">
                <a:solidFill>
                  <a:srgbClr val="FF0000"/>
                </a:solidFill>
                <a:effectLst/>
                <a:latin typeface="Times New Roman" panose="02020603050405020304" pitchFamily="18" charset="0"/>
                <a:ea typeface="Times New Roman" panose="02020603050405020304" pitchFamily="18" charset="0"/>
              </a:rPr>
              <a:t>Содержание</a:t>
            </a:r>
            <a:r>
              <a:rPr lang="en-US" sz="1800" dirty="0">
                <a:solidFill>
                  <a:srgbClr val="FF0000"/>
                </a:solidFill>
                <a:effectLst/>
                <a:latin typeface="Times New Roman" panose="02020603050405020304" pitchFamily="18" charset="0"/>
                <a:ea typeface="Times New Roman" panose="02020603050405020304" pitchFamily="18" charset="0"/>
              </a:rPr>
              <a:t> </a:t>
            </a:r>
            <a:r>
              <a:rPr lang="en-US" sz="1800" dirty="0" err="1">
                <a:solidFill>
                  <a:srgbClr val="FF0000"/>
                </a:solidFill>
                <a:effectLst/>
                <a:latin typeface="Times New Roman" panose="02020603050405020304" pitchFamily="18" charset="0"/>
                <a:ea typeface="Times New Roman" panose="02020603050405020304" pitchFamily="18" charset="0"/>
              </a:rPr>
              <a:t>учебного</a:t>
            </a:r>
            <a:r>
              <a:rPr lang="en-US" sz="1800" dirty="0">
                <a:solidFill>
                  <a:srgbClr val="FF0000"/>
                </a:solidFill>
                <a:effectLst/>
                <a:latin typeface="Times New Roman" panose="02020603050405020304" pitchFamily="18" charset="0"/>
                <a:ea typeface="Times New Roman" panose="02020603050405020304" pitchFamily="18" charset="0"/>
              </a:rPr>
              <a:t> </a:t>
            </a:r>
            <a:r>
              <a:rPr lang="en-US" sz="1800" dirty="0" err="1">
                <a:solidFill>
                  <a:srgbClr val="FF0000"/>
                </a:solidFill>
                <a:effectLst/>
                <a:latin typeface="Times New Roman" panose="02020603050405020304" pitchFamily="18" charset="0"/>
                <a:ea typeface="Times New Roman" panose="02020603050405020304" pitchFamily="18" charset="0"/>
              </a:rPr>
              <a:t>предмета</a:t>
            </a:r>
            <a:r>
              <a:rPr lang="en-US" sz="1800" dirty="0">
                <a:solidFill>
                  <a:srgbClr val="FF0000"/>
                </a:solidFill>
                <a:effectLst/>
                <a:latin typeface="Times New Roman" panose="02020603050405020304" pitchFamily="18" charset="0"/>
                <a:ea typeface="Times New Roman" panose="02020603050405020304" pitchFamily="18" charset="0"/>
              </a:rPr>
              <a:t>":</a:t>
            </a:r>
            <a:endParaRPr lang="ru-RU" sz="1800" dirty="0">
              <a:solidFill>
                <a:srgbClr val="FF0000"/>
              </a:solidFill>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квалификационная категория "педагог" – 50 %</a:t>
            </a:r>
            <a:endParaRPr lang="ru-RU" sz="1800"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"педагог-модератор" – 60%;</a:t>
            </a:r>
            <a:endParaRPr lang="ru-RU" sz="1800"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"педагог-эксперт" – 70%;</a:t>
            </a:r>
            <a:endParaRPr lang="ru-RU" sz="1800"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"педагог-исследователь" – 80 %;</a:t>
            </a:r>
            <a:endParaRPr lang="ru-RU" sz="1800"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"педагог-мастер" – 90 %;</a:t>
            </a:r>
            <a:endParaRPr lang="ru-RU" sz="1800"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FF0000"/>
                </a:solidFill>
                <a:effectLst/>
                <a:latin typeface="Times New Roman" panose="02020603050405020304" pitchFamily="18" charset="0"/>
                <a:ea typeface="Times New Roman" panose="02020603050405020304" pitchFamily="18" charset="0"/>
              </a:rPr>
              <a:t>     </a:t>
            </a:r>
            <a:r>
              <a:rPr lang="ru-RU" sz="1800" dirty="0">
                <a:solidFill>
                  <a:srgbClr val="FF0000"/>
                </a:solidFill>
                <a:effectLst/>
                <a:latin typeface="Times New Roman" panose="02020603050405020304" pitchFamily="18" charset="0"/>
                <a:ea typeface="Times New Roman" panose="02020603050405020304" pitchFamily="18" charset="0"/>
              </a:rPr>
              <a:t> "Педагогика, методика обучения":</a:t>
            </a: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 – 50 %</a:t>
            </a:r>
            <a:endParaRPr lang="ru-RU" sz="1800"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"педагог-модератор" – 60 %;</a:t>
            </a:r>
            <a:endParaRPr lang="ru-RU" sz="1800"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"педагог-эксперт" – 70 %;</a:t>
            </a:r>
            <a:endParaRPr lang="ru-RU" sz="1800"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"педагог-исследователь" – 80 %;</a:t>
            </a:r>
            <a:endParaRPr lang="ru-RU" sz="1800"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"педагог-мастер" – 90 %.</a:t>
            </a:r>
            <a:endParaRPr lang="ru-RU" sz="1800"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Тесты Первого Президента Республики Казахстан – </a:t>
            </a:r>
            <a:r>
              <a:rPr lang="ru-RU" sz="1800" dirty="0" err="1">
                <a:solidFill>
                  <a:srgbClr val="000000"/>
                </a:solidFill>
                <a:effectLst/>
                <a:latin typeface="Times New Roman" panose="02020603050405020304" pitchFamily="18" charset="0"/>
                <a:ea typeface="Times New Roman" panose="02020603050405020304" pitchFamily="18" charset="0"/>
              </a:rPr>
              <a:t>Елбасы</a:t>
            </a:r>
            <a:r>
              <a:rPr lang="ru-RU" sz="1800" dirty="0">
                <a:solidFill>
                  <a:srgbClr val="000000"/>
                </a:solidFill>
                <a:effectLst/>
                <a:latin typeface="Times New Roman" panose="02020603050405020304" pitchFamily="18" charset="0"/>
                <a:ea typeface="Times New Roman" panose="02020603050405020304" pitchFamily="18" charset="0"/>
              </a:rPr>
              <a:t>:</a:t>
            </a:r>
            <a:endParaRPr lang="ru-RU" sz="1800"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квалификационные категории "педагог", "педагог-модератор", "педагог-эксперт", "педагог-исследователь", "педагог-мастер" – соответствуют начальному уровню готовности.</a:t>
            </a:r>
            <a:endParaRPr lang="ru-RU" sz="1800"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400" spc="-1" dirty="0">
              <a:solidFill>
                <a:srgbClr val="C00000"/>
              </a:solidFill>
              <a:latin typeface="Arial Narrow" panose="020B0606020202030204" pitchFamily="34" charset="0"/>
            </a:endParaRPr>
          </a:p>
        </p:txBody>
      </p:sp>
    </p:spTree>
    <p:extLst>
      <p:ext uri="{BB962C8B-B14F-4D97-AF65-F5344CB8AC3E}">
        <p14:creationId xmlns:p14="http://schemas.microsoft.com/office/powerpoint/2010/main" val="2349068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1835696" y="116632"/>
            <a:ext cx="5616624"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kern="50" spc="10" dirty="0">
                <a:solidFill>
                  <a:srgbClr val="000000"/>
                </a:solidFill>
                <a:latin typeface="Times New Roman"/>
                <a:ea typeface="Times New Roman"/>
              </a:rPr>
              <a:t>Параграф 1.  Порядок проведения НКТ</a:t>
            </a: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323529" y="548680"/>
            <a:ext cx="8496943" cy="6309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ru-RU" sz="1400" b="1" dirty="0">
              <a:latin typeface="Times New Roman" panose="02020603050405020304" pitchFamily="18" charset="0"/>
              <a:cs typeface="Times New Roman" panose="02020603050405020304" pitchFamily="18" charset="0"/>
            </a:endParaRPr>
          </a:p>
          <a:p>
            <a:pPr algn="ctr"/>
            <a:r>
              <a:rPr lang="ru-RU" sz="1600" b="1" dirty="0">
                <a:latin typeface="Times New Roman" panose="02020603050405020304" pitchFamily="18" charset="0"/>
                <a:cs typeface="Times New Roman" panose="02020603050405020304" pitchFamily="18" charset="0"/>
              </a:rPr>
              <a:t>23. Результат тестирования считается положительным при получении следующих баллов:</a:t>
            </a:r>
            <a:endParaRPr lang="ru-RU" sz="1600" dirty="0">
              <a:latin typeface="Times New Roman" panose="02020603050405020304" pitchFamily="18" charset="0"/>
              <a:cs typeface="Times New Roman" panose="02020603050405020304" pitchFamily="18" charset="0"/>
            </a:endParaRPr>
          </a:p>
          <a:p>
            <a:pPr algn="just">
              <a:lnSpc>
                <a:spcPct val="115000"/>
              </a:lnSpc>
              <a:spcAft>
                <a:spcPts val="1000"/>
              </a:spcAft>
            </a:pPr>
            <a:r>
              <a:rPr lang="ru-RU" sz="2000" dirty="0">
                <a:solidFill>
                  <a:srgbClr val="000000"/>
                </a:solidFill>
                <a:effectLst/>
                <a:latin typeface="Times New Roman" panose="02020603050405020304" pitchFamily="18" charset="0"/>
                <a:ea typeface="Times New Roman" panose="02020603050405020304" pitchFamily="18" charset="0"/>
              </a:rPr>
              <a:t>12) </a:t>
            </a:r>
            <a:r>
              <a:rPr lang="ru-RU" sz="2000" b="1" i="1" dirty="0">
                <a:solidFill>
                  <a:srgbClr val="000000"/>
                </a:solidFill>
                <a:effectLst/>
                <a:latin typeface="Times New Roman" panose="02020603050405020304" pitchFamily="18" charset="0"/>
                <a:ea typeface="Times New Roman" panose="02020603050405020304" pitchFamily="18" charset="0"/>
              </a:rPr>
              <a:t>для руководителей организаций образования (методических кабинетов (центров):</a:t>
            </a:r>
            <a:endParaRPr lang="ru-RU" sz="2000" b="1" i="1" dirty="0">
              <a:effectLst/>
              <a:latin typeface="Times New Roman" panose="02020603050405020304" pitchFamily="18" charset="0"/>
              <a:ea typeface="Times New Roman" panose="02020603050405020304" pitchFamily="18" charset="0"/>
            </a:endParaRPr>
          </a:p>
          <a:p>
            <a:pPr algn="just">
              <a:lnSpc>
                <a:spcPct val="115000"/>
              </a:lnSpc>
              <a:spcAft>
                <a:spcPts val="1000"/>
              </a:spcAft>
            </a:pP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FF0000"/>
                </a:solidFill>
                <a:effectLst/>
                <a:latin typeface="Times New Roman" panose="02020603050405020304" pitchFamily="18" charset="0"/>
                <a:ea typeface="Times New Roman" panose="02020603050405020304" pitchFamily="18" charset="0"/>
              </a:rPr>
              <a:t>по</a:t>
            </a:r>
            <a:r>
              <a:rPr lang="en-US" sz="2000" b="1" dirty="0">
                <a:solidFill>
                  <a:srgbClr val="FF0000"/>
                </a:solidFill>
                <a:effectLst/>
                <a:latin typeface="Times New Roman" panose="02020603050405020304" pitchFamily="18" charset="0"/>
                <a:ea typeface="Times New Roman" panose="02020603050405020304" pitchFamily="18" charset="0"/>
              </a:rPr>
              <a:t> </a:t>
            </a:r>
            <a:r>
              <a:rPr lang="en-US" sz="2000" b="1" dirty="0" err="1">
                <a:solidFill>
                  <a:srgbClr val="FF0000"/>
                </a:solidFill>
                <a:effectLst/>
                <a:latin typeface="Times New Roman" panose="02020603050405020304" pitchFamily="18" charset="0"/>
                <a:ea typeface="Times New Roman" panose="02020603050405020304" pitchFamily="18" charset="0"/>
              </a:rPr>
              <a:t>направлению</a:t>
            </a:r>
            <a:r>
              <a:rPr lang="en-US" sz="2000" b="1" dirty="0">
                <a:solidFill>
                  <a:srgbClr val="FF0000"/>
                </a:solidFill>
                <a:effectLst/>
                <a:latin typeface="Times New Roman" panose="02020603050405020304" pitchFamily="18" charset="0"/>
                <a:ea typeface="Times New Roman" panose="02020603050405020304" pitchFamily="18" charset="0"/>
              </a:rPr>
              <a:t> "</a:t>
            </a:r>
            <a:r>
              <a:rPr lang="en-US" sz="2000" b="1" dirty="0" err="1">
                <a:solidFill>
                  <a:srgbClr val="FF0000"/>
                </a:solidFill>
                <a:effectLst/>
                <a:latin typeface="Times New Roman" panose="02020603050405020304" pitchFamily="18" charset="0"/>
                <a:ea typeface="Times New Roman" panose="02020603050405020304" pitchFamily="18" charset="0"/>
              </a:rPr>
              <a:t>Знание</a:t>
            </a:r>
            <a:r>
              <a:rPr lang="en-US" sz="2000" b="1" dirty="0">
                <a:solidFill>
                  <a:srgbClr val="FF0000"/>
                </a:solidFill>
                <a:effectLst/>
                <a:latin typeface="Times New Roman" panose="02020603050405020304" pitchFamily="18" charset="0"/>
                <a:ea typeface="Times New Roman" panose="02020603050405020304" pitchFamily="18" charset="0"/>
              </a:rPr>
              <a:t> </a:t>
            </a:r>
            <a:r>
              <a:rPr lang="en-US" sz="2000" b="1" dirty="0" err="1">
                <a:solidFill>
                  <a:srgbClr val="FF0000"/>
                </a:solidFill>
                <a:effectLst/>
                <a:latin typeface="Times New Roman" panose="02020603050405020304" pitchFamily="18" charset="0"/>
                <a:ea typeface="Times New Roman" panose="02020603050405020304" pitchFamily="18" charset="0"/>
              </a:rPr>
              <a:t>законодательства</a:t>
            </a:r>
            <a:r>
              <a:rPr lang="en-US" sz="2000" b="1" dirty="0">
                <a:solidFill>
                  <a:srgbClr val="FF0000"/>
                </a:solidFill>
                <a:effectLst/>
                <a:latin typeface="Times New Roman" panose="02020603050405020304" pitchFamily="18" charset="0"/>
                <a:ea typeface="Times New Roman" panose="02020603050405020304" pitchFamily="18" charset="0"/>
              </a:rPr>
              <a:t>":</a:t>
            </a:r>
            <a:endParaRPr lang="ru-RU" sz="2000" b="1" dirty="0">
              <a:solidFill>
                <a:srgbClr val="FF0000"/>
              </a:solidFill>
              <a:effectLst/>
              <a:latin typeface="Times New Roman" panose="02020603050405020304" pitchFamily="18" charset="0"/>
              <a:ea typeface="Times New Roman" panose="02020603050405020304" pitchFamily="18" charset="0"/>
            </a:endParaRPr>
          </a:p>
          <a:p>
            <a:pPr algn="just">
              <a:lnSpc>
                <a:spcPct val="115000"/>
              </a:lnSpc>
              <a:spcAft>
                <a:spcPts val="1000"/>
              </a:spcAft>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"руководитель-организатор" – 70%;</a:t>
            </a:r>
            <a:endParaRPr lang="ru-RU" sz="2000" dirty="0">
              <a:effectLst/>
              <a:latin typeface="Times New Roman" panose="02020603050405020304" pitchFamily="18" charset="0"/>
              <a:ea typeface="Times New Roman" panose="02020603050405020304" pitchFamily="18" charset="0"/>
            </a:endParaRPr>
          </a:p>
          <a:p>
            <a:pPr algn="just">
              <a:lnSpc>
                <a:spcPct val="115000"/>
              </a:lnSpc>
              <a:spcAft>
                <a:spcPts val="1000"/>
              </a:spcAft>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"руководитель-менеджер" – 80%;</a:t>
            </a:r>
            <a:endParaRPr lang="ru-RU" sz="2000" dirty="0">
              <a:effectLst/>
              <a:latin typeface="Times New Roman" panose="02020603050405020304" pitchFamily="18" charset="0"/>
              <a:ea typeface="Times New Roman" panose="02020603050405020304" pitchFamily="18" charset="0"/>
            </a:endParaRPr>
          </a:p>
          <a:p>
            <a:pPr algn="just">
              <a:lnSpc>
                <a:spcPct val="115000"/>
              </a:lnSpc>
              <a:spcAft>
                <a:spcPts val="1000"/>
              </a:spcAft>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"руководитель-лидер" – 90 %;</a:t>
            </a:r>
            <a:endParaRPr lang="ru-RU" sz="2000" dirty="0">
              <a:effectLst/>
              <a:latin typeface="Times New Roman" panose="02020603050405020304" pitchFamily="18" charset="0"/>
              <a:ea typeface="Times New Roman" panose="02020603050405020304" pitchFamily="18" charset="0"/>
            </a:endParaRPr>
          </a:p>
          <a:p>
            <a:pPr algn="just">
              <a:lnSpc>
                <a:spcPct val="115000"/>
              </a:lnSpc>
              <a:spcAft>
                <a:spcPts val="1000"/>
              </a:spcAft>
            </a:pP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по</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направлению</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Управленческие</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компетенции</a:t>
            </a:r>
            <a:r>
              <a:rPr lang="en-US" sz="2000" dirty="0">
                <a:solidFill>
                  <a:srgbClr val="FF0000"/>
                </a:solidFill>
                <a:effectLst/>
                <a:latin typeface="Times New Roman" panose="02020603050405020304" pitchFamily="18" charset="0"/>
                <a:ea typeface="Times New Roman" panose="02020603050405020304" pitchFamily="18" charset="0"/>
              </a:rPr>
              <a:t>":</a:t>
            </a:r>
            <a:endParaRPr lang="ru-RU" sz="2000" dirty="0">
              <a:solidFill>
                <a:srgbClr val="FF0000"/>
              </a:solidFill>
              <a:effectLst/>
              <a:latin typeface="Times New Roman" panose="02020603050405020304" pitchFamily="18" charset="0"/>
              <a:ea typeface="Times New Roman" panose="02020603050405020304" pitchFamily="18" charset="0"/>
            </a:endParaRPr>
          </a:p>
          <a:p>
            <a:pPr algn="just">
              <a:lnSpc>
                <a:spcPct val="115000"/>
              </a:lnSpc>
              <a:spcAft>
                <a:spcPts val="1000"/>
              </a:spcAft>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"руководитель-организатор" – 70%;</a:t>
            </a:r>
            <a:endParaRPr lang="ru-RU" sz="2000" dirty="0">
              <a:effectLst/>
              <a:latin typeface="Times New Roman" panose="02020603050405020304" pitchFamily="18" charset="0"/>
              <a:ea typeface="Times New Roman" panose="02020603050405020304" pitchFamily="18" charset="0"/>
            </a:endParaRPr>
          </a:p>
          <a:p>
            <a:pPr algn="just">
              <a:lnSpc>
                <a:spcPct val="115000"/>
              </a:lnSpc>
              <a:spcAft>
                <a:spcPts val="1000"/>
              </a:spcAft>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"руководитель-менеджер" – 80%;</a:t>
            </a:r>
            <a:endParaRPr lang="ru-RU" sz="2000" dirty="0">
              <a:effectLst/>
              <a:latin typeface="Times New Roman" panose="02020603050405020304" pitchFamily="18" charset="0"/>
              <a:ea typeface="Times New Roman" panose="02020603050405020304" pitchFamily="18" charset="0"/>
            </a:endParaRPr>
          </a:p>
          <a:p>
            <a:pPr algn="just">
              <a:lnSpc>
                <a:spcPct val="115000"/>
              </a:lnSpc>
              <a:spcAft>
                <a:spcPts val="1000"/>
              </a:spcAft>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"руководитель-лидер" – 90 %.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endParaRPr lang="en-US" sz="1400" spc="-1" dirty="0">
              <a:solidFill>
                <a:srgbClr val="C00000"/>
              </a:solidFill>
              <a:latin typeface="Arial Narrow" panose="020B0606020202030204" pitchFamily="34" charset="0"/>
            </a:endParaRPr>
          </a:p>
        </p:txBody>
      </p:sp>
    </p:spTree>
    <p:extLst>
      <p:ext uri="{BB962C8B-B14F-4D97-AF65-F5344CB8AC3E}">
        <p14:creationId xmlns:p14="http://schemas.microsoft.com/office/powerpoint/2010/main" val="1099453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1835696" y="116632"/>
            <a:ext cx="5616624"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kern="50" spc="10" dirty="0">
                <a:solidFill>
                  <a:srgbClr val="000000"/>
                </a:solidFill>
                <a:latin typeface="Times New Roman"/>
                <a:ea typeface="Times New Roman"/>
              </a:rPr>
              <a:t>Параграф 1.  Порядок проведения НКТ</a:t>
            </a: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r>
              <a:rPr lang="ru-RU" sz="1600" b="1" u="sng" kern="50" spc="10" dirty="0">
                <a:solidFill>
                  <a:srgbClr val="000000"/>
                </a:solidFill>
                <a:latin typeface="Times New Roman"/>
                <a:ea typeface="Times New Roman"/>
              </a:rPr>
              <a:t>25. Время сдачи НКТ составляет:</a:t>
            </a:r>
            <a:endParaRPr lang="ru-RU" sz="1600" b="1" u="sng" kern="50" dirty="0">
              <a:latin typeface="Times New Roman"/>
              <a:ea typeface="Times New Roman"/>
            </a:endParaRPr>
          </a:p>
          <a:p>
            <a:pPr indent="540385" algn="just">
              <a:spcAft>
                <a:spcPts val="0"/>
              </a:spcAft>
            </a:pPr>
            <a:r>
              <a:rPr lang="ru-RU" sz="1600" kern="50" spc="10" dirty="0">
                <a:solidFill>
                  <a:srgbClr val="000000"/>
                </a:solidFill>
                <a:latin typeface="Times New Roman"/>
                <a:ea typeface="Times New Roman"/>
              </a:rPr>
              <a:t>для предметов «Математика», «Физика», «Химия», «Информатика» – двести сорок минут; </a:t>
            </a:r>
            <a:endParaRPr lang="ru-RU" sz="1600" kern="50" dirty="0">
              <a:latin typeface="Times New Roman"/>
              <a:ea typeface="Times New Roman"/>
            </a:endParaRPr>
          </a:p>
          <a:p>
            <a:pPr indent="540385" algn="just">
              <a:spcAft>
                <a:spcPts val="0"/>
              </a:spcAft>
            </a:pPr>
            <a:r>
              <a:rPr lang="ru-RU" sz="1600" kern="50" spc="10" dirty="0">
                <a:solidFill>
                  <a:srgbClr val="000000"/>
                </a:solidFill>
                <a:latin typeface="Times New Roman"/>
                <a:ea typeface="Times New Roman"/>
              </a:rPr>
              <a:t>для направлений «Дошкольное образование» и «Дополнительное образование» – сто двадцать минут;</a:t>
            </a:r>
            <a:endParaRPr lang="ru-RU" sz="1600" kern="50" dirty="0">
              <a:latin typeface="Times New Roman"/>
              <a:ea typeface="Times New Roman"/>
            </a:endParaRPr>
          </a:p>
          <a:p>
            <a:pPr indent="540385" algn="just">
              <a:spcAft>
                <a:spcPts val="0"/>
              </a:spcAft>
            </a:pPr>
            <a:r>
              <a:rPr lang="ru-RU" sz="1600" kern="50" spc="10" dirty="0">
                <a:solidFill>
                  <a:srgbClr val="000000"/>
                </a:solidFill>
                <a:latin typeface="Times New Roman"/>
                <a:ea typeface="Times New Roman"/>
              </a:rPr>
              <a:t>для иных педагогов – двести десять минут. </a:t>
            </a:r>
          </a:p>
          <a:p>
            <a:pPr indent="540385" algn="just">
              <a:spcAft>
                <a:spcPts val="0"/>
              </a:spcAft>
            </a:pPr>
            <a:endParaRPr lang="ru-RU" sz="1600" kern="50" spc="10" dirty="0">
              <a:solidFill>
                <a:srgbClr val="000000"/>
              </a:solidFill>
              <a:latin typeface="Times New Roman"/>
              <a:ea typeface="Times New Roman"/>
            </a:endParaRPr>
          </a:p>
          <a:p>
            <a:pPr indent="540385" algn="just">
              <a:spcAft>
                <a:spcPts val="0"/>
              </a:spcAft>
            </a:pPr>
            <a:r>
              <a:rPr lang="ru-RU" sz="1600" b="1" u="sng" kern="50" spc="10" dirty="0">
                <a:solidFill>
                  <a:srgbClr val="000000"/>
                </a:solidFill>
                <a:latin typeface="Times New Roman"/>
                <a:ea typeface="Times New Roman"/>
              </a:rPr>
              <a:t>34. Оценивание ответов тестовых заданий осуществляется следующим образом: </a:t>
            </a:r>
            <a:r>
              <a:rPr lang="ru-RU" sz="1600" kern="50" spc="10" dirty="0">
                <a:solidFill>
                  <a:srgbClr val="000000"/>
                </a:solidFill>
                <a:latin typeface="Times New Roman"/>
                <a:ea typeface="Times New Roman"/>
              </a:rPr>
              <a:t>                                                                                          </a:t>
            </a:r>
            <a:endParaRPr lang="ru-RU" sz="1400" kern="50" dirty="0">
              <a:latin typeface="Times New Roman"/>
              <a:ea typeface="Times New Roman"/>
            </a:endParaRPr>
          </a:p>
          <a:p>
            <a:pPr indent="540385" algn="just">
              <a:spcAft>
                <a:spcPts val="0"/>
              </a:spcAft>
            </a:pPr>
            <a:r>
              <a:rPr lang="ru-RU" sz="1600" kern="50" spc="10" dirty="0">
                <a:solidFill>
                  <a:srgbClr val="000000"/>
                </a:solidFill>
                <a:latin typeface="Times New Roman"/>
                <a:ea typeface="Times New Roman"/>
              </a:rPr>
              <a:t>1) для заданий с выбором одного правильного ответа из пяти предложенных присуждается один балл, в остальных случаях - ноль баллов;</a:t>
            </a:r>
            <a:endParaRPr lang="ru-RU" sz="1400" kern="50" dirty="0">
              <a:latin typeface="Times New Roman"/>
              <a:ea typeface="Times New Roman"/>
            </a:endParaRPr>
          </a:p>
          <a:p>
            <a:pPr indent="540385" algn="just">
              <a:spcAft>
                <a:spcPts val="0"/>
              </a:spcAft>
            </a:pPr>
            <a:r>
              <a:rPr lang="ru-RU" sz="1600" kern="50" spc="10" dirty="0">
                <a:solidFill>
                  <a:srgbClr val="000000"/>
                </a:solidFill>
                <a:latin typeface="Times New Roman"/>
                <a:ea typeface="Times New Roman"/>
              </a:rPr>
              <a:t>2) для заданий с выбором нескольких правильных ответов из предложенных:</a:t>
            </a:r>
            <a:endParaRPr lang="ru-RU" sz="1400" kern="50" dirty="0">
              <a:latin typeface="Times New Roman"/>
              <a:ea typeface="Times New Roman"/>
            </a:endParaRPr>
          </a:p>
          <a:p>
            <a:pPr indent="540385" algn="just">
              <a:spcAft>
                <a:spcPts val="0"/>
              </a:spcAft>
            </a:pPr>
            <a:r>
              <a:rPr lang="ru-RU" sz="1600" kern="50" spc="10" dirty="0">
                <a:solidFill>
                  <a:srgbClr val="000000"/>
                </a:solidFill>
                <a:latin typeface="Times New Roman"/>
                <a:ea typeface="Times New Roman"/>
              </a:rPr>
              <a:t>за все правильные ответы получает - два балла;</a:t>
            </a:r>
            <a:endParaRPr lang="ru-RU" sz="1400" kern="50" dirty="0">
              <a:latin typeface="Times New Roman"/>
              <a:ea typeface="Times New Roman"/>
            </a:endParaRPr>
          </a:p>
          <a:p>
            <a:pPr indent="540385" algn="just">
              <a:spcAft>
                <a:spcPts val="0"/>
              </a:spcAft>
            </a:pPr>
            <a:r>
              <a:rPr lang="ru-RU" sz="1600" kern="50" spc="10" dirty="0">
                <a:solidFill>
                  <a:srgbClr val="000000"/>
                </a:solidFill>
                <a:latin typeface="Times New Roman"/>
                <a:ea typeface="Times New Roman"/>
              </a:rPr>
              <a:t>за одну допущенную ошибку - один балл;</a:t>
            </a:r>
            <a:endParaRPr lang="ru-RU" sz="1400" kern="50" dirty="0">
              <a:latin typeface="Times New Roman"/>
              <a:ea typeface="Times New Roman"/>
            </a:endParaRPr>
          </a:p>
          <a:p>
            <a:pPr indent="540385" algn="just">
              <a:spcAft>
                <a:spcPts val="0"/>
              </a:spcAft>
            </a:pPr>
            <a:r>
              <a:rPr lang="ru-RU" sz="1600" kern="50" spc="10" dirty="0">
                <a:solidFill>
                  <a:srgbClr val="000000"/>
                </a:solidFill>
                <a:latin typeface="Times New Roman"/>
                <a:ea typeface="Times New Roman"/>
              </a:rPr>
              <a:t>за допущенные две и более ошибки - ноль баллов.</a:t>
            </a:r>
          </a:p>
          <a:p>
            <a:pPr indent="540385" algn="just">
              <a:spcAft>
                <a:spcPts val="0"/>
              </a:spcAft>
            </a:pPr>
            <a:endParaRPr lang="ru-RU" sz="1600" kern="50" spc="10" dirty="0">
              <a:solidFill>
                <a:srgbClr val="000000"/>
              </a:solidFill>
              <a:latin typeface="Times New Roman"/>
              <a:ea typeface="Times New Roman"/>
            </a:endParaRPr>
          </a:p>
          <a:p>
            <a:pPr indent="540385" algn="just">
              <a:spcAft>
                <a:spcPts val="0"/>
              </a:spcAft>
            </a:pPr>
            <a:r>
              <a:rPr lang="ru-RU" sz="1400" b="1" kern="50" spc="10" dirty="0">
                <a:solidFill>
                  <a:srgbClr val="000000"/>
                </a:solidFill>
                <a:latin typeface="Times New Roman"/>
                <a:ea typeface="Times New Roman"/>
              </a:rPr>
              <a:t>42. НЦТ предоставляет в региональные управления образования, и уполномоченный орган в области образования доступ для проверки электронных сертификатов с результатами тестирования и наличия эссе.</a:t>
            </a:r>
            <a:r>
              <a:rPr lang="ru-RU" sz="1400" kern="50" spc="10" dirty="0">
                <a:solidFill>
                  <a:srgbClr val="000000"/>
                </a:solidFill>
                <a:latin typeface="Times New Roman"/>
                <a:ea typeface="Times New Roman"/>
              </a:rPr>
              <a:t> </a:t>
            </a:r>
          </a:p>
          <a:p>
            <a:pPr indent="540385" algn="just">
              <a:spcAft>
                <a:spcPts val="0"/>
              </a:spcAft>
            </a:pPr>
            <a:endParaRPr lang="ru-RU" sz="1600" kern="50" dirty="0">
              <a:latin typeface="Times New Roman"/>
              <a:ea typeface="Times New Roman"/>
            </a:endParaRPr>
          </a:p>
          <a:p>
            <a:pPr algn="just">
              <a:lnSpc>
                <a:spcPts val="1000"/>
              </a:lnSpc>
            </a:pPr>
            <a:endParaRPr lang="en-US" sz="1400" spc="-1" dirty="0">
              <a:solidFill>
                <a:srgbClr val="C00000"/>
              </a:solidFill>
              <a:latin typeface="Arial Narrow" panose="020B0606020202030204" pitchFamily="34" charset="0"/>
            </a:endParaRPr>
          </a:p>
        </p:txBody>
      </p:sp>
    </p:spTree>
    <p:extLst>
      <p:ext uri="{BB962C8B-B14F-4D97-AF65-F5344CB8AC3E}">
        <p14:creationId xmlns:p14="http://schemas.microsoft.com/office/powerpoint/2010/main" val="4162328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1835696" y="116632"/>
            <a:ext cx="5616624"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kern="50" spc="10" dirty="0">
                <a:solidFill>
                  <a:srgbClr val="000000"/>
                </a:solidFill>
                <a:latin typeface="Times New Roman"/>
                <a:ea typeface="Times New Roman"/>
              </a:rPr>
              <a:t>Параграф 1.  Порядок проведения НКТ</a:t>
            </a: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9" y="548680"/>
            <a:ext cx="9135588" cy="6309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r>
              <a:rPr lang="ru-RU" sz="1400" b="1" kern="50" spc="10" dirty="0">
                <a:latin typeface="Times New Roman"/>
                <a:ea typeface="Times New Roman"/>
              </a:rPr>
              <a:t>51. </a:t>
            </a:r>
            <a:r>
              <a:rPr lang="ru-RU" sz="1600" b="1" kern="50" spc="10" dirty="0">
                <a:solidFill>
                  <a:srgbClr val="FF0000"/>
                </a:solidFill>
                <a:latin typeface="Times New Roman"/>
                <a:ea typeface="Times New Roman"/>
              </a:rPr>
              <a:t>При недостаточном количестве баллов </a:t>
            </a:r>
            <a:r>
              <a:rPr lang="ru-RU" sz="1600" kern="50" spc="10" dirty="0">
                <a:solidFill>
                  <a:srgbClr val="000000"/>
                </a:solidFill>
                <a:latin typeface="Times New Roman"/>
                <a:ea typeface="Times New Roman"/>
              </a:rPr>
              <a:t>на заявленную категорию при очередной аттестации педагога на присвоение (подтверждение) квалификационной категории в аттестационный период январь-май (август - декабрь) квалификационная категория сохраняется до истечения ее срока, далее квалификационная категория </a:t>
            </a:r>
            <a:r>
              <a:rPr lang="ru-RU" sz="1600" b="1" kern="50" spc="10" dirty="0">
                <a:solidFill>
                  <a:srgbClr val="FF0000"/>
                </a:solidFill>
                <a:latin typeface="Times New Roman"/>
                <a:ea typeface="Times New Roman"/>
              </a:rPr>
              <a:t>снижается на один уровень ниже</a:t>
            </a:r>
            <a:r>
              <a:rPr lang="ru-RU" sz="1600" kern="50" spc="10" dirty="0">
                <a:solidFill>
                  <a:srgbClr val="000000"/>
                </a:solidFill>
                <a:latin typeface="Times New Roman"/>
                <a:ea typeface="Times New Roman"/>
              </a:rPr>
              <a:t>. Данная квалификационная категория </a:t>
            </a:r>
            <a:r>
              <a:rPr lang="ru-RU" sz="1600" b="1" kern="50" spc="10" dirty="0">
                <a:solidFill>
                  <a:srgbClr val="FF0000"/>
                </a:solidFill>
                <a:latin typeface="Times New Roman"/>
                <a:ea typeface="Times New Roman"/>
              </a:rPr>
              <a:t>сохраняется</a:t>
            </a:r>
            <a:r>
              <a:rPr lang="ru-RU" sz="1600" kern="50" spc="10" dirty="0">
                <a:solidFill>
                  <a:srgbClr val="000000"/>
                </a:solidFill>
                <a:latin typeface="Times New Roman"/>
                <a:ea typeface="Times New Roman"/>
              </a:rPr>
              <a:t> </a:t>
            </a:r>
            <a:r>
              <a:rPr lang="ru-RU" sz="1600" b="1" kern="50" spc="10" dirty="0">
                <a:solidFill>
                  <a:srgbClr val="FF0000"/>
                </a:solidFill>
                <a:latin typeface="Times New Roman"/>
                <a:ea typeface="Times New Roman"/>
              </a:rPr>
              <a:t>до следующего </a:t>
            </a:r>
            <a:r>
              <a:rPr lang="ru-RU" sz="1600" kern="50" spc="10" dirty="0">
                <a:solidFill>
                  <a:srgbClr val="000000"/>
                </a:solidFill>
                <a:latin typeface="Times New Roman"/>
                <a:ea typeface="Times New Roman"/>
              </a:rPr>
              <a:t>аттестационного периода август-декабрь (январь – май). В следующий аттестационный период педагог проходит аттестацию по первоначально заявленной квалификационной категории после прохождения НКТ.</a:t>
            </a:r>
            <a:endParaRPr lang="ru-RU" sz="1600" kern="50" dirty="0">
              <a:latin typeface="Times New Roman"/>
              <a:ea typeface="Times New Roman"/>
            </a:endParaRPr>
          </a:p>
          <a:p>
            <a:pPr indent="540385" algn="just">
              <a:spcAft>
                <a:spcPts val="0"/>
              </a:spcAft>
            </a:pPr>
            <a:endParaRPr lang="ru-RU" sz="1600" kern="50" spc="10" dirty="0">
              <a:solidFill>
                <a:srgbClr val="000000"/>
              </a:solidFill>
              <a:latin typeface="Times New Roman"/>
              <a:ea typeface="Times New Roman"/>
            </a:endParaRPr>
          </a:p>
          <a:p>
            <a:pPr indent="540385" algn="just">
              <a:spcAft>
                <a:spcPts val="0"/>
              </a:spcAft>
            </a:pPr>
            <a:r>
              <a:rPr lang="ru-RU" sz="1600" b="1" kern="50" spc="10" dirty="0">
                <a:solidFill>
                  <a:srgbClr val="000000"/>
                </a:solidFill>
                <a:latin typeface="Times New Roman"/>
                <a:ea typeface="Times New Roman"/>
              </a:rPr>
              <a:t>52.</a:t>
            </a:r>
            <a:r>
              <a:rPr lang="ru-RU" sz="1600" kern="50" spc="10" dirty="0">
                <a:solidFill>
                  <a:srgbClr val="000000"/>
                </a:solidFill>
                <a:latin typeface="Times New Roman"/>
                <a:ea typeface="Times New Roman"/>
              </a:rPr>
              <a:t> </a:t>
            </a:r>
            <a:r>
              <a:rPr lang="ru-RU" sz="1600" b="1" kern="50" spc="10" dirty="0">
                <a:solidFill>
                  <a:srgbClr val="FF0000"/>
                </a:solidFill>
                <a:latin typeface="Times New Roman"/>
                <a:ea typeface="Times New Roman"/>
              </a:rPr>
              <a:t>При несвоевременной подаче </a:t>
            </a:r>
            <a:r>
              <a:rPr lang="ru-RU" sz="1600" kern="50" spc="10" dirty="0">
                <a:solidFill>
                  <a:srgbClr val="000000"/>
                </a:solidFill>
                <a:latin typeface="Times New Roman"/>
                <a:ea typeface="Times New Roman"/>
              </a:rPr>
              <a:t>заявления педагогом на очередную аттестацию на присвоение (подтверждение) квалификационной категории в аттестационный период август-декабрь (январь – май) квалификационная категория </a:t>
            </a:r>
            <a:r>
              <a:rPr lang="ru-RU" sz="1600" b="1" kern="50" spc="10" dirty="0">
                <a:solidFill>
                  <a:srgbClr val="FF0000"/>
                </a:solidFill>
                <a:latin typeface="Times New Roman"/>
                <a:ea typeface="Times New Roman"/>
              </a:rPr>
              <a:t>снижается до квалификационной категории «педагог». </a:t>
            </a:r>
            <a:r>
              <a:rPr lang="ru-RU" sz="1600" kern="50" spc="10" dirty="0">
                <a:solidFill>
                  <a:srgbClr val="000000"/>
                </a:solidFill>
                <a:latin typeface="Times New Roman"/>
                <a:ea typeface="Times New Roman"/>
              </a:rPr>
              <a:t>Данная квалификационная категория </a:t>
            </a:r>
            <a:r>
              <a:rPr lang="ru-RU" sz="1600" b="1" kern="50" spc="10" dirty="0">
                <a:solidFill>
                  <a:srgbClr val="FF0000"/>
                </a:solidFill>
                <a:latin typeface="Times New Roman"/>
                <a:ea typeface="Times New Roman"/>
              </a:rPr>
              <a:t>сохраняется</a:t>
            </a:r>
            <a:r>
              <a:rPr lang="ru-RU" sz="1600" kern="50" spc="10" dirty="0">
                <a:solidFill>
                  <a:srgbClr val="000000"/>
                </a:solidFill>
                <a:latin typeface="Times New Roman"/>
                <a:ea typeface="Times New Roman"/>
              </a:rPr>
              <a:t> до следующего аттестационного периода август-декабрь (январь – май). В следующий аттестационный период педагог проходит аттестацию на квалификационную категорию в соответствии с квалификационными требованиями согласно приказа №338.</a:t>
            </a:r>
          </a:p>
          <a:p>
            <a:pPr indent="540385" algn="just">
              <a:spcAft>
                <a:spcPts val="0"/>
              </a:spcAft>
            </a:pPr>
            <a:endParaRPr lang="ru-RU" sz="1400" kern="50" dirty="0">
              <a:latin typeface="Times New Roman"/>
              <a:ea typeface="Times New Roman"/>
            </a:endParaRPr>
          </a:p>
          <a:p>
            <a:pPr indent="540385" algn="just">
              <a:spcAft>
                <a:spcPts val="0"/>
              </a:spcAft>
            </a:pPr>
            <a:r>
              <a:rPr lang="ru-RU" sz="1600" b="1" kern="50" spc="10" dirty="0">
                <a:solidFill>
                  <a:srgbClr val="000000"/>
                </a:solidFill>
                <a:latin typeface="Times New Roman"/>
                <a:ea typeface="Times New Roman"/>
              </a:rPr>
              <a:t>53. </a:t>
            </a:r>
            <a:r>
              <a:rPr lang="ru-RU" sz="1600" b="1" kern="50" spc="10" dirty="0">
                <a:solidFill>
                  <a:srgbClr val="FF0000"/>
                </a:solidFill>
                <a:latin typeface="Times New Roman"/>
                <a:ea typeface="Times New Roman"/>
              </a:rPr>
              <a:t>При недостаточном количестве баллов</a:t>
            </a:r>
            <a:r>
              <a:rPr lang="ru-RU" sz="1600" kern="50" spc="10" dirty="0">
                <a:solidFill>
                  <a:srgbClr val="000000"/>
                </a:solidFill>
                <a:latin typeface="Times New Roman"/>
                <a:ea typeface="Times New Roman"/>
              </a:rPr>
              <a:t> на заявленную категорию за педагогом, </a:t>
            </a:r>
            <a:r>
              <a:rPr lang="ru-RU" sz="1600" b="1" kern="50" spc="10" dirty="0">
                <a:solidFill>
                  <a:srgbClr val="FF0000"/>
                </a:solidFill>
                <a:latin typeface="Times New Roman"/>
                <a:ea typeface="Times New Roman"/>
              </a:rPr>
              <a:t>имеющим «вторую», «первую», «высшую» категории</a:t>
            </a:r>
            <a:r>
              <a:rPr lang="ru-RU" sz="1600" kern="50" spc="10" dirty="0">
                <a:solidFill>
                  <a:srgbClr val="000000"/>
                </a:solidFill>
                <a:latin typeface="Times New Roman"/>
                <a:ea typeface="Times New Roman"/>
              </a:rPr>
              <a:t>, в аттестационный период январь-май (август - декабрь) квалификационная категория сохраняется до истечения его срока, далее – </a:t>
            </a:r>
            <a:r>
              <a:rPr lang="ru-RU" sz="1600" b="1" kern="50" spc="10" dirty="0">
                <a:solidFill>
                  <a:srgbClr val="FF0000"/>
                </a:solidFill>
                <a:latin typeface="Times New Roman"/>
                <a:ea typeface="Times New Roman"/>
              </a:rPr>
              <a:t>снижается до категории «педагог». </a:t>
            </a:r>
            <a:r>
              <a:rPr lang="ru-RU" sz="1600" kern="50" spc="10" dirty="0">
                <a:solidFill>
                  <a:srgbClr val="000000"/>
                </a:solidFill>
                <a:latin typeface="Times New Roman"/>
                <a:ea typeface="Times New Roman"/>
              </a:rPr>
              <a:t>Данная квалификационная категория сохраняется до следующего аттестационного периода август-декабрь (январь – май). В следующий аттестационный период педагоги проходят аттестацию на квалификационную </a:t>
            </a:r>
          </a:p>
          <a:p>
            <a:pPr algn="just">
              <a:spcAft>
                <a:spcPts val="0"/>
              </a:spcAft>
            </a:pPr>
            <a:r>
              <a:rPr lang="ru-RU" sz="1600" kern="50" spc="10" dirty="0">
                <a:solidFill>
                  <a:srgbClr val="000000"/>
                </a:solidFill>
                <a:latin typeface="Times New Roman"/>
                <a:ea typeface="Times New Roman"/>
              </a:rPr>
              <a:t>категорию в соответствии с квалификационными требованиями </a:t>
            </a:r>
          </a:p>
          <a:p>
            <a:pPr algn="just">
              <a:spcAft>
                <a:spcPts val="0"/>
              </a:spcAft>
            </a:pPr>
            <a:r>
              <a:rPr lang="ru-RU" sz="1600" kern="50" spc="10" dirty="0">
                <a:solidFill>
                  <a:srgbClr val="000000"/>
                </a:solidFill>
                <a:latin typeface="Times New Roman"/>
                <a:ea typeface="Times New Roman"/>
              </a:rPr>
              <a:t>согласно приказа №338.</a:t>
            </a:r>
            <a:endParaRPr lang="ru-RU" sz="1400" kern="50" dirty="0">
              <a:latin typeface="Times New Roman"/>
              <a:ea typeface="Times New Roman"/>
            </a:endParaRPr>
          </a:p>
          <a:p>
            <a:pPr indent="540385" algn="just">
              <a:spcAft>
                <a:spcPts val="0"/>
              </a:spcAft>
            </a:pPr>
            <a:endParaRPr lang="ru-RU" sz="1600" kern="50" dirty="0">
              <a:latin typeface="Times New Roman"/>
              <a:ea typeface="Times New Roman"/>
            </a:endParaRPr>
          </a:p>
          <a:p>
            <a:pPr indent="540385" algn="just">
              <a:spcAft>
                <a:spcPts val="0"/>
              </a:spcAft>
            </a:pPr>
            <a:endParaRPr lang="ru-RU" sz="1600" kern="50" dirty="0">
              <a:latin typeface="Times New Roman"/>
              <a:ea typeface="Times New Roman"/>
            </a:endParaRPr>
          </a:p>
          <a:p>
            <a:pPr algn="just">
              <a:lnSpc>
                <a:spcPts val="1000"/>
              </a:lnSpc>
            </a:pPr>
            <a:endParaRPr lang="en-US" sz="1400" spc="-1" dirty="0">
              <a:solidFill>
                <a:srgbClr val="C00000"/>
              </a:solidFill>
              <a:latin typeface="Arial Narrow" panose="020B0606020202030204" pitchFamily="34" charset="0"/>
            </a:endParaRPr>
          </a:p>
        </p:txBody>
      </p:sp>
    </p:spTree>
    <p:extLst>
      <p:ext uri="{BB962C8B-B14F-4D97-AF65-F5344CB8AC3E}">
        <p14:creationId xmlns:p14="http://schemas.microsoft.com/office/powerpoint/2010/main" val="3056592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1835696" y="116632"/>
            <a:ext cx="5616624"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sz="1600" b="1" kern="50" spc="10" dirty="0">
                <a:solidFill>
                  <a:srgbClr val="000000"/>
                </a:solidFill>
                <a:latin typeface="Times New Roman"/>
                <a:ea typeface="Times New Roman"/>
              </a:rPr>
              <a:t>Параграф 2. Порядок написания эссе </a:t>
            </a:r>
            <a:endParaRPr lang="ru-RU" sz="1600" kern="50" dirty="0">
              <a:latin typeface="Times New Roman"/>
              <a:ea typeface="Times New Roman"/>
            </a:endParaRPr>
          </a:p>
          <a:p>
            <a:pPr indent="540385" algn="ctr">
              <a:spcAft>
                <a:spcPts val="0"/>
              </a:spcAft>
            </a:pP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spcAft>
                <a:spcPts val="0"/>
              </a:spcAft>
            </a:pPr>
            <a:endParaRPr lang="ru-RU" kern="50" spc="10" dirty="0">
              <a:solidFill>
                <a:srgbClr val="000000"/>
              </a:solidFill>
              <a:latin typeface="Times New Roman"/>
              <a:ea typeface="Times New Roman"/>
            </a:endParaRPr>
          </a:p>
          <a:p>
            <a:pPr algn="just">
              <a:spcAft>
                <a:spcPts val="0"/>
              </a:spcAft>
            </a:pPr>
            <a:r>
              <a:rPr lang="ru-RU" kern="50" spc="10" dirty="0">
                <a:solidFill>
                  <a:srgbClr val="000000"/>
                </a:solidFill>
                <a:latin typeface="Times New Roman"/>
                <a:ea typeface="Times New Roman"/>
              </a:rPr>
              <a:t>54. По окончании тестирования педагог пишет эссе. </a:t>
            </a:r>
          </a:p>
          <a:p>
            <a:pPr algn="just">
              <a:spcAft>
                <a:spcPts val="0"/>
              </a:spcAft>
            </a:pPr>
            <a:r>
              <a:rPr lang="ru-RU" kern="50" spc="10" dirty="0">
                <a:solidFill>
                  <a:srgbClr val="000000"/>
                </a:solidFill>
                <a:latin typeface="Times New Roman"/>
                <a:ea typeface="Times New Roman"/>
              </a:rPr>
              <a:t>Общее затрачиваемое время - </a:t>
            </a:r>
            <a:r>
              <a:rPr lang="ru-RU" b="1" kern="50" spc="10" dirty="0">
                <a:solidFill>
                  <a:srgbClr val="000000"/>
                </a:solidFill>
                <a:latin typeface="Times New Roman"/>
                <a:ea typeface="Times New Roman"/>
              </a:rPr>
              <a:t>30 минут</a:t>
            </a:r>
            <a:r>
              <a:rPr lang="ru-RU" kern="50" spc="10" dirty="0">
                <a:solidFill>
                  <a:srgbClr val="000000"/>
                </a:solidFill>
                <a:latin typeface="Times New Roman"/>
                <a:ea typeface="Times New Roman"/>
              </a:rPr>
              <a:t>. Количество слов – </a:t>
            </a:r>
            <a:r>
              <a:rPr lang="ru-RU" b="1" kern="50" spc="10" dirty="0">
                <a:solidFill>
                  <a:srgbClr val="FF0000"/>
                </a:solidFill>
                <a:latin typeface="Times New Roman"/>
                <a:ea typeface="Times New Roman"/>
              </a:rPr>
              <a:t>250-300 слов</a:t>
            </a:r>
            <a:r>
              <a:rPr lang="ru-RU" kern="50" spc="10" dirty="0">
                <a:solidFill>
                  <a:srgbClr val="000000"/>
                </a:solidFill>
                <a:latin typeface="Times New Roman"/>
                <a:ea typeface="Times New Roman"/>
              </a:rPr>
              <a:t>. </a:t>
            </a:r>
          </a:p>
          <a:p>
            <a:pPr algn="just">
              <a:spcAft>
                <a:spcPts val="0"/>
              </a:spcAft>
            </a:pPr>
            <a:r>
              <a:rPr lang="ru-RU" kern="50" spc="10" dirty="0">
                <a:solidFill>
                  <a:srgbClr val="000000"/>
                </a:solidFill>
                <a:latin typeface="Times New Roman"/>
                <a:ea typeface="Times New Roman"/>
              </a:rPr>
              <a:t>Тема эссе ежегодно определяется уполномоченным органом в области образования. Написанное эссе отображается в личном кабинете педагога по ссылке ngt.testcenter.kz.  </a:t>
            </a:r>
          </a:p>
          <a:p>
            <a:pPr algn="just">
              <a:spcAft>
                <a:spcPts val="0"/>
              </a:spcAft>
            </a:pPr>
            <a:endParaRPr lang="ru-RU" kern="50" dirty="0">
              <a:latin typeface="Times New Roman"/>
              <a:ea typeface="Times New Roman"/>
            </a:endParaRPr>
          </a:p>
          <a:p>
            <a:r>
              <a:rPr lang="ru-RU" spc="10" dirty="0">
                <a:solidFill>
                  <a:srgbClr val="000000"/>
                </a:solidFill>
                <a:latin typeface="Times New Roman"/>
                <a:ea typeface="Times New Roman"/>
              </a:rPr>
              <a:t>55. Написанное эссе направляется в личный кабинет педагога. </a:t>
            </a:r>
            <a:endParaRPr lang="ru-RU" kern="50" dirty="0">
              <a:latin typeface="Times New Roman"/>
              <a:ea typeface="Times New Roman"/>
            </a:endParaRPr>
          </a:p>
          <a:p>
            <a:pPr algn="just">
              <a:lnSpc>
                <a:spcPts val="1000"/>
              </a:lnSpc>
            </a:pPr>
            <a:endParaRPr lang="en-US" sz="1400" spc="-1" dirty="0">
              <a:solidFill>
                <a:srgbClr val="C00000"/>
              </a:solidFill>
              <a:latin typeface="Arial Narrow" panose="020B0606020202030204" pitchFamily="34" charset="0"/>
            </a:endParaRPr>
          </a:p>
        </p:txBody>
      </p:sp>
    </p:spTree>
    <p:extLst>
      <p:ext uri="{BB962C8B-B14F-4D97-AF65-F5344CB8AC3E}">
        <p14:creationId xmlns:p14="http://schemas.microsoft.com/office/powerpoint/2010/main" val="1505084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1331640" y="116632"/>
            <a:ext cx="7200800"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kern="50" spc="10" dirty="0">
                <a:solidFill>
                  <a:srgbClr val="000000"/>
                </a:solidFill>
                <a:latin typeface="Times New Roman"/>
                <a:ea typeface="Times New Roman"/>
              </a:rPr>
              <a:t>Параграф 3. Порядок проведения квалификационной оценки</a:t>
            </a:r>
            <a:endParaRPr lang="ru-RU" kern="50" dirty="0">
              <a:latin typeface="Times New Roman"/>
              <a:ea typeface="Times New Roman"/>
            </a:endParaRPr>
          </a:p>
          <a:p>
            <a:pPr indent="540385" algn="ctr">
              <a:spcAft>
                <a:spcPts val="0"/>
              </a:spcAft>
            </a:pP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spcAft>
                <a:spcPts val="0"/>
              </a:spcAft>
            </a:pPr>
            <a:endParaRPr lang="ru-RU" kern="50" spc="10" dirty="0">
              <a:solidFill>
                <a:srgbClr val="000000"/>
              </a:solidFill>
              <a:latin typeface="Times New Roman"/>
              <a:ea typeface="Times New Roman"/>
            </a:endParaRPr>
          </a:p>
          <a:p>
            <a:pPr indent="540385" algn="just">
              <a:spcAft>
                <a:spcPts val="0"/>
              </a:spcAft>
            </a:pPr>
            <a:r>
              <a:rPr lang="ru-RU" kern="50" spc="10" dirty="0">
                <a:solidFill>
                  <a:srgbClr val="000000"/>
                </a:solidFill>
                <a:latin typeface="Times New Roman"/>
                <a:ea typeface="Times New Roman"/>
              </a:rPr>
              <a:t>56. Квалификационная оценка педагогов проводится организациями образования и включает рассмотрение документов на соответствие перечню документов, изложенных в стандарте государственной услуги по форме согласно приложению 7 настоящих Правил.</a:t>
            </a:r>
          </a:p>
          <a:p>
            <a:pPr indent="540385" algn="just">
              <a:spcAft>
                <a:spcPts val="0"/>
              </a:spcAft>
            </a:pPr>
            <a:endParaRPr lang="ru-RU" sz="1600" kern="50" dirty="0">
              <a:latin typeface="Times New Roman"/>
              <a:ea typeface="Times New Roman"/>
            </a:endParaRPr>
          </a:p>
          <a:p>
            <a:pPr indent="540385" algn="just">
              <a:spcAft>
                <a:spcPts val="0"/>
              </a:spcAft>
            </a:pPr>
            <a:r>
              <a:rPr lang="ru-RU" kern="50" spc="10" dirty="0">
                <a:solidFill>
                  <a:srgbClr val="000000"/>
                </a:solidFill>
                <a:latin typeface="Times New Roman"/>
                <a:ea typeface="Times New Roman"/>
              </a:rPr>
              <a:t>57. При отсутствие необходимых документов педагог в течение 3-х рабочих дней приносит недостающие документы.</a:t>
            </a:r>
          </a:p>
          <a:p>
            <a:pPr indent="540385" algn="just">
              <a:spcAft>
                <a:spcPts val="0"/>
              </a:spcAft>
            </a:pPr>
            <a:endParaRPr lang="ru-RU" kern="50" spc="10" dirty="0">
              <a:solidFill>
                <a:srgbClr val="000000"/>
              </a:solidFill>
              <a:latin typeface="Times New Roman"/>
              <a:ea typeface="Times New Roman"/>
            </a:endParaRPr>
          </a:p>
          <a:p>
            <a:pPr indent="540385" algn="ctr">
              <a:spcAft>
                <a:spcPts val="0"/>
              </a:spcAft>
            </a:pPr>
            <a:r>
              <a:rPr lang="ru-RU" b="1" kern="50" spc="10" dirty="0">
                <a:solidFill>
                  <a:srgbClr val="000000"/>
                </a:solidFill>
                <a:latin typeface="Times New Roman"/>
                <a:ea typeface="Times New Roman"/>
              </a:rPr>
              <a:t>Параграф 4. Порядок оказания государственной услуги</a:t>
            </a:r>
            <a:endParaRPr lang="ru-RU" sz="1600" kern="50" dirty="0">
              <a:latin typeface="Times New Roman"/>
              <a:ea typeface="Times New Roman"/>
            </a:endParaRPr>
          </a:p>
          <a:p>
            <a:pPr indent="540385" algn="just">
              <a:spcAft>
                <a:spcPts val="0"/>
              </a:spcAft>
            </a:pPr>
            <a:r>
              <a:rPr lang="ru-RU" kern="50" spc="10" dirty="0">
                <a:solidFill>
                  <a:srgbClr val="000000"/>
                </a:solidFill>
                <a:latin typeface="Times New Roman"/>
                <a:ea typeface="Times New Roman"/>
              </a:rPr>
              <a:t> 58. По результатам НКТ на основании заявления педагога (до истечения срока действующей категории) и после квалификационной оценки проводится процедура дальнейшей аттестации:</a:t>
            </a:r>
            <a:endParaRPr lang="ru-RU" sz="1600" kern="50" dirty="0">
              <a:latin typeface="Times New Roman"/>
              <a:ea typeface="Times New Roman"/>
            </a:endParaRPr>
          </a:p>
          <a:p>
            <a:r>
              <a:rPr lang="ru-RU" spc="10" dirty="0">
                <a:solidFill>
                  <a:srgbClr val="000000"/>
                </a:solidFill>
                <a:latin typeface="Times New Roman"/>
                <a:ea typeface="Times New Roman"/>
              </a:rPr>
              <a:t>для педагогов – комплексное аналитическое обобщение результатов деятельности в соответствии с главой 3 настоящих Правил.</a:t>
            </a:r>
          </a:p>
          <a:p>
            <a:pPr indent="540385" algn="just">
              <a:spcAft>
                <a:spcPts val="0"/>
              </a:spcAft>
            </a:pPr>
            <a:r>
              <a:rPr lang="ru-RU" kern="50" spc="10" dirty="0">
                <a:solidFill>
                  <a:srgbClr val="000000"/>
                </a:solidFill>
                <a:latin typeface="Times New Roman"/>
                <a:ea typeface="Times New Roman"/>
              </a:rPr>
              <a:t>59. Для получения государственной услуги по аттестации педагогов физическими лицами (далее – </a:t>
            </a:r>
            <a:r>
              <a:rPr lang="ru-RU" kern="50" spc="10" dirty="0" err="1">
                <a:solidFill>
                  <a:srgbClr val="000000"/>
                </a:solidFill>
                <a:latin typeface="Times New Roman"/>
                <a:ea typeface="Times New Roman"/>
              </a:rPr>
              <a:t>услугополучатель</a:t>
            </a:r>
            <a:r>
              <a:rPr lang="ru-RU" kern="50" spc="10" dirty="0">
                <a:solidFill>
                  <a:srgbClr val="000000"/>
                </a:solidFill>
                <a:latin typeface="Times New Roman"/>
                <a:ea typeface="Times New Roman"/>
              </a:rPr>
              <a:t>) предоставляются заявления по форме согласно приложению 8 к настоящим Правилам№</a:t>
            </a:r>
          </a:p>
          <a:p>
            <a:pPr indent="540385" algn="just">
              <a:spcAft>
                <a:spcPts val="0"/>
              </a:spcAft>
            </a:pPr>
            <a:r>
              <a:rPr lang="kk-KZ" spc="10" dirty="0">
                <a:solidFill>
                  <a:srgbClr val="000000"/>
                </a:solidFill>
                <a:latin typeface="Times New Roman"/>
                <a:ea typeface="Times New Roman"/>
              </a:rPr>
              <a:t>Заявление подается с соблюдением сроков прохождения и последовательности категории в соответствии с квалификационными требованиями согласно приказа №338</a:t>
            </a:r>
            <a:endParaRPr lang="ru-RU" kern="50" dirty="0">
              <a:latin typeface="Times New Roman"/>
              <a:ea typeface="Times New Roman"/>
            </a:endParaRPr>
          </a:p>
          <a:p>
            <a:r>
              <a:rPr lang="ru-RU" kern="50" spc="10" dirty="0">
                <a:solidFill>
                  <a:srgbClr val="000000"/>
                </a:solidFill>
                <a:latin typeface="Times New Roman"/>
                <a:ea typeface="Times New Roman"/>
              </a:rPr>
              <a:t> </a:t>
            </a:r>
            <a:endParaRPr lang="ru-RU" sz="1600" kern="50" dirty="0">
              <a:latin typeface="Times New Roman"/>
              <a:ea typeface="Times New Roman"/>
            </a:endParaRPr>
          </a:p>
          <a:p>
            <a:pPr algn="just">
              <a:spcAft>
                <a:spcPts val="0"/>
              </a:spcAft>
            </a:pPr>
            <a:endParaRPr lang="ru-RU" kern="50" dirty="0">
              <a:latin typeface="Times New Roman"/>
              <a:ea typeface="Times New Roman"/>
            </a:endParaRPr>
          </a:p>
          <a:p>
            <a:pPr algn="just">
              <a:lnSpc>
                <a:spcPts val="1000"/>
              </a:lnSpc>
            </a:pPr>
            <a:endParaRPr lang="en-US" sz="1400" spc="-1" dirty="0">
              <a:solidFill>
                <a:srgbClr val="C00000"/>
              </a:solidFill>
              <a:latin typeface="Arial Narrow" panose="020B0606020202030204" pitchFamily="34" charset="0"/>
            </a:endParaRPr>
          </a:p>
        </p:txBody>
      </p:sp>
    </p:spTree>
    <p:extLst>
      <p:ext uri="{BB962C8B-B14F-4D97-AF65-F5344CB8AC3E}">
        <p14:creationId xmlns:p14="http://schemas.microsoft.com/office/powerpoint/2010/main" val="3718549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kern="50" spc="10" dirty="0">
                <a:solidFill>
                  <a:srgbClr val="000000"/>
                </a:solidFill>
                <a:latin typeface="Times New Roman"/>
                <a:ea typeface="Times New Roman"/>
              </a:rPr>
              <a:t>Глава 3. Порядок присвоения (подтверждения) квалификационных категорий педагогам</a:t>
            </a:r>
            <a:endParaRPr lang="ru-RU" sz="1600" kern="50" dirty="0">
              <a:latin typeface="Times New Roman"/>
              <a:ea typeface="Times New Roman"/>
            </a:endParaRPr>
          </a:p>
          <a:p>
            <a:pPr indent="540385" algn="ctr">
              <a:spcAft>
                <a:spcPts val="0"/>
              </a:spcAft>
            </a:pP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spcAft>
                <a:spcPts val="0"/>
              </a:spcAft>
            </a:pPr>
            <a:endParaRPr lang="ru-RU" kern="50" spc="10" dirty="0">
              <a:solidFill>
                <a:srgbClr val="000000"/>
              </a:solidFill>
              <a:latin typeface="Times New Roman"/>
              <a:ea typeface="Times New Roman"/>
            </a:endParaRPr>
          </a:p>
          <a:p>
            <a:pPr indent="540385" algn="just">
              <a:spcAft>
                <a:spcPts val="0"/>
              </a:spcAft>
            </a:pPr>
            <a:r>
              <a:rPr lang="ru-RU" kern="50" dirty="0">
                <a:solidFill>
                  <a:srgbClr val="000000"/>
                </a:solidFill>
                <a:latin typeface="Times New Roman"/>
                <a:ea typeface="Times New Roman"/>
              </a:rPr>
              <a:t>74. </a:t>
            </a:r>
            <a:r>
              <a:rPr lang="ru-RU" kern="50" spc="10" dirty="0">
                <a:solidFill>
                  <a:srgbClr val="000000"/>
                </a:solidFill>
                <a:latin typeface="Times New Roman"/>
                <a:ea typeface="Times New Roman"/>
              </a:rPr>
              <a:t>Материалы, представленные для комплексного аналитического обобщения результатов деятельности, направляются Комиссией для рассмотрения в экспертный совет </a:t>
            </a:r>
            <a:r>
              <a:rPr lang="ru-RU" kern="50" dirty="0">
                <a:solidFill>
                  <a:srgbClr val="000000"/>
                </a:solidFill>
                <a:latin typeface="Times New Roman"/>
                <a:ea typeface="Times New Roman"/>
              </a:rPr>
              <a:t>два раза в год (до 5 мая и 5 ноября текущего года соответственно) по акту приема – передачи портфолио педагога на присвоение (подтверждение) квалификационных категорий по форме согласно приложению 11 к настоящим Правилам.</a:t>
            </a:r>
            <a:endParaRPr lang="ru-RU" sz="1600" kern="50" dirty="0">
              <a:latin typeface="Times New Roman"/>
              <a:ea typeface="Times New Roman"/>
            </a:endParaRPr>
          </a:p>
          <a:p>
            <a:pPr indent="540385" algn="just">
              <a:spcAft>
                <a:spcPts val="0"/>
              </a:spcAft>
            </a:pPr>
            <a:r>
              <a:rPr lang="ru-RU" kern="50" dirty="0">
                <a:solidFill>
                  <a:srgbClr val="000000"/>
                </a:solidFill>
                <a:latin typeface="Times New Roman"/>
                <a:ea typeface="Times New Roman"/>
              </a:rPr>
              <a:t>77. Экспертный совет отдельно по каждому предмету или по направлению рассматривает и оценивает портфолио с присутствием аттестуемого в дистанционном или очном формате. Рассмотрение портфолио с участием аттестуемого длится не более 30 минут. При этом, ведется аудио или видеозапись. Аудиовидеозапись хранится в архиве организации проводимого аттестацию не менее одного года.</a:t>
            </a:r>
            <a:endParaRPr lang="ru-RU" sz="1600" kern="50" dirty="0">
              <a:latin typeface="Times New Roman"/>
              <a:ea typeface="Times New Roman"/>
            </a:endParaRPr>
          </a:p>
          <a:p>
            <a:pPr indent="540385" algn="just">
              <a:spcAft>
                <a:spcPts val="0"/>
              </a:spcAft>
            </a:pPr>
            <a:r>
              <a:rPr lang="ru-RU" kern="50" dirty="0">
                <a:solidFill>
                  <a:srgbClr val="000000"/>
                </a:solidFill>
                <a:latin typeface="Times New Roman"/>
                <a:ea typeface="Times New Roman"/>
              </a:rPr>
              <a:t>78. Экспертный совет направляет листы оценивания портфолио педагогов на присвоение (подтверждение) квалификационных категорий по форме согласно приложению 14 к настоящим Правилам и рекомендации по итогам комплексного аналитического обобщения результатов деятельности о соответствии/несоответствии, о соответствии на один уровень ниже заявленной квалификационной категории по каждому педагогу в Комиссию в определенные уполномоченным органом в области образования сроки (до 5 июня и 5 декабря текущего года) по форме согласно приложению 15 к настоящим Правилам.</a:t>
            </a:r>
            <a:endParaRPr lang="ru-RU" sz="1600" kern="50" dirty="0">
              <a:latin typeface="Times New Roman"/>
              <a:ea typeface="Times New Roman"/>
            </a:endParaRPr>
          </a:p>
          <a:p>
            <a:pPr algn="just">
              <a:spcAft>
                <a:spcPts val="0"/>
              </a:spcAft>
            </a:pPr>
            <a:endParaRPr lang="ru-RU" kern="50" dirty="0">
              <a:latin typeface="Times New Roman"/>
              <a:ea typeface="Times New Roman"/>
            </a:endParaRPr>
          </a:p>
          <a:p>
            <a:pPr algn="just">
              <a:lnSpc>
                <a:spcPts val="1000"/>
              </a:lnSpc>
            </a:pPr>
            <a:endParaRPr lang="en-US" sz="1400" spc="-1" dirty="0">
              <a:solidFill>
                <a:srgbClr val="C00000"/>
              </a:solidFill>
              <a:latin typeface="Arial Narrow" panose="020B0606020202030204" pitchFamily="34" charset="0"/>
            </a:endParaRPr>
          </a:p>
        </p:txBody>
      </p:sp>
    </p:spTree>
    <p:extLst>
      <p:ext uri="{BB962C8B-B14F-4D97-AF65-F5344CB8AC3E}">
        <p14:creationId xmlns:p14="http://schemas.microsoft.com/office/powerpoint/2010/main" val="1709064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kern="50" dirty="0">
                <a:solidFill>
                  <a:srgbClr val="000000"/>
                </a:solidFill>
                <a:latin typeface="Times New Roman"/>
                <a:ea typeface="Times New Roman"/>
              </a:rPr>
              <a:t>Параграф 1. Порядок очередного присвоения квалификационных категорий педагогам</a:t>
            </a:r>
            <a:endParaRPr lang="ru-RU" sz="1600" kern="50" dirty="0">
              <a:latin typeface="Times New Roman"/>
              <a:ea typeface="Times New Roman"/>
            </a:endParaRPr>
          </a:p>
          <a:p>
            <a:pPr indent="540385" algn="ctr">
              <a:spcAft>
                <a:spcPts val="0"/>
              </a:spcAft>
            </a:pP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spcAft>
                <a:spcPts val="0"/>
              </a:spcAft>
            </a:pPr>
            <a:endParaRPr lang="ru-RU" kern="50" spc="10" dirty="0">
              <a:solidFill>
                <a:srgbClr val="000000"/>
              </a:solidFill>
              <a:latin typeface="Times New Roman"/>
              <a:ea typeface="Times New Roman"/>
            </a:endParaRPr>
          </a:p>
          <a:p>
            <a:pPr indent="540385" algn="just">
              <a:spcAft>
                <a:spcPts val="0"/>
              </a:spcAft>
            </a:pPr>
            <a:r>
              <a:rPr lang="ru-RU" kern="50" dirty="0">
                <a:solidFill>
                  <a:srgbClr val="000000"/>
                </a:solidFill>
                <a:latin typeface="Times New Roman"/>
                <a:ea typeface="Times New Roman"/>
              </a:rPr>
              <a:t>79. Очередному присвоению квалификационной категории подлежат:</a:t>
            </a:r>
            <a:endParaRPr lang="ru-RU" sz="1600" kern="50" dirty="0">
              <a:latin typeface="Times New Roman"/>
              <a:ea typeface="Times New Roman"/>
            </a:endParaRPr>
          </a:p>
          <a:p>
            <a:pPr indent="540385" algn="just">
              <a:spcAft>
                <a:spcPts val="0"/>
              </a:spcAft>
            </a:pPr>
            <a:r>
              <a:rPr lang="ru-RU" b="1" kern="50" dirty="0">
                <a:solidFill>
                  <a:srgbClr val="FF0000"/>
                </a:solidFill>
                <a:latin typeface="Times New Roman"/>
                <a:ea typeface="Times New Roman"/>
              </a:rPr>
              <a:t>на квалификационную категорию «педагог»: </a:t>
            </a:r>
            <a:endParaRPr lang="ru-RU" sz="1600" b="1" kern="50" dirty="0">
              <a:solidFill>
                <a:srgbClr val="FF0000"/>
              </a:solidFill>
              <a:latin typeface="Times New Roman"/>
              <a:ea typeface="Times New Roman"/>
            </a:endParaRPr>
          </a:p>
          <a:p>
            <a:pPr indent="540385" algn="just">
              <a:spcAft>
                <a:spcPts val="0"/>
              </a:spcAft>
            </a:pPr>
            <a:r>
              <a:rPr lang="ru-RU" kern="50" dirty="0">
                <a:solidFill>
                  <a:srgbClr val="000000"/>
                </a:solidFill>
                <a:latin typeface="Times New Roman"/>
                <a:ea typeface="Times New Roman"/>
              </a:rPr>
              <a:t>лица, имеющие педагогическое или иное профессиональное образование по соответствующему профилю или прошедшие курсы переподготовки, впервые приступившие к педагогической деятельности, успешно прошедшие Национальное квалификационное тестирование, а также соответствующие следующим профессиональным компетенциям:  </a:t>
            </a:r>
            <a:endParaRPr lang="ru-RU" sz="1600" kern="50" dirty="0">
              <a:latin typeface="Times New Roman"/>
              <a:ea typeface="Times New Roman"/>
            </a:endParaRPr>
          </a:p>
          <a:p>
            <a:pPr indent="540385" algn="just">
              <a:spcAft>
                <a:spcPts val="0"/>
              </a:spcAft>
            </a:pPr>
            <a:r>
              <a:rPr lang="ru-RU" kern="50" dirty="0">
                <a:solidFill>
                  <a:srgbClr val="000000"/>
                </a:solidFill>
                <a:latin typeface="Times New Roman"/>
                <a:ea typeface="Times New Roman"/>
              </a:rPr>
              <a:t>знает содержание учебного предмета, учебно-воспитательного процесса, методики преподавания и оценивания; планирует и организует учебно-воспитательный процесс с учетом психолого-возрастных особенностей обучающихся, способствует формированию общей культуры обучающегося и его социализации, принимает участие в мероприятиях на уровне организации образования, осуществляет индивидуальный подход в воспитании и обучении с учетом потребностей обучающихся, владеет навыками профессионально-педагогического диалога, применяет цифровые образовательные ресурсы;</a:t>
            </a:r>
            <a:endParaRPr lang="ru-RU" sz="1600" kern="50" dirty="0">
              <a:latin typeface="Times New Roman"/>
              <a:ea typeface="Times New Roman"/>
            </a:endParaRPr>
          </a:p>
          <a:p>
            <a:pPr indent="540385" algn="just">
              <a:spcAft>
                <a:spcPts val="0"/>
              </a:spcAft>
            </a:pPr>
            <a:r>
              <a:rPr lang="ru-RU" kern="50" dirty="0">
                <a:solidFill>
                  <a:srgbClr val="000000"/>
                </a:solidFill>
                <a:latin typeface="Times New Roman"/>
                <a:ea typeface="Times New Roman"/>
              </a:rPr>
              <a:t>соблюдает основные нормы педагогической этики в соответствии с приказом Министра образования и науки Республики Казахстан от 11 мая 2020 года № 190 «О некоторых вопросах педагогической этики» (зарегистрирован в Реестре государственной регистрации нормативных правовых актов №20619);</a:t>
            </a:r>
            <a:endParaRPr lang="ru-RU" sz="1600" kern="50" dirty="0">
              <a:latin typeface="Times New Roman"/>
              <a:ea typeface="Times New Roman"/>
            </a:endParaRPr>
          </a:p>
          <a:p>
            <a:pPr algn="just">
              <a:spcAft>
                <a:spcPts val="0"/>
              </a:spcAft>
            </a:pPr>
            <a:endParaRPr lang="ru-RU" kern="50" dirty="0">
              <a:latin typeface="Times New Roman"/>
              <a:ea typeface="Times New Roman"/>
            </a:endParaRPr>
          </a:p>
          <a:p>
            <a:pPr algn="just">
              <a:lnSpc>
                <a:spcPts val="1000"/>
              </a:lnSpc>
            </a:pPr>
            <a:endParaRPr lang="en-US" sz="1400" spc="-1" dirty="0">
              <a:solidFill>
                <a:srgbClr val="C00000"/>
              </a:solidFill>
              <a:latin typeface="Arial Narrow" panose="020B0606020202030204" pitchFamily="34" charset="0"/>
            </a:endParaRPr>
          </a:p>
        </p:txBody>
      </p:sp>
    </p:spTree>
    <p:extLst>
      <p:ext uri="{BB962C8B-B14F-4D97-AF65-F5344CB8AC3E}">
        <p14:creationId xmlns:p14="http://schemas.microsoft.com/office/powerpoint/2010/main" val="2749157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kern="50" dirty="0">
                <a:solidFill>
                  <a:srgbClr val="000000"/>
                </a:solidFill>
                <a:latin typeface="Times New Roman"/>
                <a:ea typeface="Times New Roman"/>
              </a:rPr>
              <a:t>Параграф 1. Порядок очередного присвоения квалификационных категорий педагогам</a:t>
            </a:r>
            <a:endParaRPr lang="ru-RU" sz="1600" kern="50" dirty="0">
              <a:latin typeface="Times New Roman"/>
              <a:ea typeface="Times New Roman"/>
            </a:endParaRPr>
          </a:p>
          <a:p>
            <a:pPr indent="540385" algn="ctr">
              <a:spcAft>
                <a:spcPts val="0"/>
              </a:spcAft>
            </a:pP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spcAft>
                <a:spcPts val="0"/>
              </a:spcAft>
            </a:pPr>
            <a:endParaRPr lang="ru-RU" kern="50" spc="10" dirty="0">
              <a:solidFill>
                <a:srgbClr val="000000"/>
              </a:solidFill>
              <a:latin typeface="Times New Roman"/>
              <a:ea typeface="Times New Roman"/>
            </a:endParaRPr>
          </a:p>
          <a:p>
            <a:pPr indent="540385" algn="just">
              <a:spcAft>
                <a:spcPts val="0"/>
              </a:spcAft>
            </a:pPr>
            <a:r>
              <a:rPr lang="ru-RU" b="1" kern="50" dirty="0">
                <a:solidFill>
                  <a:srgbClr val="FF0000"/>
                </a:solidFill>
                <a:latin typeface="Times New Roman"/>
                <a:ea typeface="Times New Roman"/>
              </a:rPr>
              <a:t>2) на квалификационную категорию «педагог-модератор»:</a:t>
            </a:r>
            <a:endParaRPr lang="ru-RU" sz="1600" b="1" kern="50" dirty="0">
              <a:solidFill>
                <a:srgbClr val="FF0000"/>
              </a:solidFill>
              <a:latin typeface="Times New Roman"/>
              <a:ea typeface="Times New Roman"/>
            </a:endParaRPr>
          </a:p>
          <a:p>
            <a:pPr indent="540385" algn="just">
              <a:spcAft>
                <a:spcPts val="0"/>
              </a:spcAft>
            </a:pPr>
            <a:r>
              <a:rPr lang="ru-RU" kern="50" dirty="0">
                <a:solidFill>
                  <a:srgbClr val="000000"/>
                </a:solidFill>
                <a:latin typeface="Times New Roman"/>
                <a:ea typeface="Times New Roman"/>
              </a:rPr>
              <a:t>лица, имеющие педагогическое или иное профессиональное образование по соответствующему профилю, а также лица, прошедшие курсы переподготовки, педагогический стаж не менее двух лет, соответствующие следующим профессиональным компетенциям: </a:t>
            </a:r>
            <a:endParaRPr lang="ru-RU" sz="1600" kern="50" dirty="0">
              <a:latin typeface="Times New Roman"/>
              <a:ea typeface="Times New Roman"/>
            </a:endParaRPr>
          </a:p>
          <a:p>
            <a:pPr indent="540385" algn="just">
              <a:spcAft>
                <a:spcPts val="0"/>
              </a:spcAft>
            </a:pPr>
            <a:r>
              <a:rPr lang="ru-RU" kern="50" dirty="0">
                <a:solidFill>
                  <a:srgbClr val="000000"/>
                </a:solidFill>
                <a:latin typeface="Times New Roman"/>
                <a:ea typeface="Times New Roman"/>
              </a:rPr>
              <a:t>соответствует общим требованиям квалификационной категории «педагог», кроме того:</a:t>
            </a:r>
            <a:endParaRPr lang="ru-RU" sz="1600" kern="50" dirty="0">
              <a:latin typeface="Times New Roman"/>
              <a:ea typeface="Times New Roman"/>
            </a:endParaRPr>
          </a:p>
          <a:p>
            <a:pPr indent="540385" algn="just">
              <a:spcAft>
                <a:spcPts val="0"/>
              </a:spcAft>
            </a:pPr>
            <a:r>
              <a:rPr lang="ru-RU" kern="50" dirty="0">
                <a:solidFill>
                  <a:srgbClr val="000000"/>
                </a:solidFill>
                <a:latin typeface="Times New Roman"/>
                <a:ea typeface="Times New Roman"/>
              </a:rPr>
              <a:t>использует инновационные формы, методы и средства обучения;</a:t>
            </a:r>
            <a:endParaRPr lang="ru-RU" sz="1600" kern="50" dirty="0">
              <a:latin typeface="Times New Roman"/>
              <a:ea typeface="Times New Roman"/>
            </a:endParaRPr>
          </a:p>
          <a:p>
            <a:pPr indent="540385" algn="just">
              <a:spcAft>
                <a:spcPts val="0"/>
              </a:spcAft>
            </a:pPr>
            <a:r>
              <a:rPr lang="ru-RU" kern="50" dirty="0">
                <a:solidFill>
                  <a:srgbClr val="000000"/>
                </a:solidFill>
                <a:latin typeface="Times New Roman"/>
                <a:ea typeface="Times New Roman"/>
              </a:rPr>
              <a:t>является участником или призером или победителем конкурса профессионального мастерства или имеет участников или призеров или победителей олимпиад, конкурсов, соревнований, на уровне организации образования, района (города областного значения) </a:t>
            </a:r>
            <a:r>
              <a:rPr lang="ru-RU" strike="sngStrike" kern="50" dirty="0">
                <a:solidFill>
                  <a:srgbClr val="000000"/>
                </a:solidFill>
                <a:latin typeface="Times New Roman"/>
                <a:ea typeface="Times New Roman"/>
              </a:rPr>
              <a:t>  </a:t>
            </a:r>
            <a:r>
              <a:rPr lang="ru-RU" kern="50" dirty="0">
                <a:solidFill>
                  <a:srgbClr val="000000"/>
                </a:solidFill>
                <a:latin typeface="Times New Roman"/>
                <a:ea typeface="Times New Roman"/>
              </a:rPr>
              <a:t>в соответствии с перечнем, утвержденным уполномоченным органом в области образования;</a:t>
            </a:r>
            <a:endParaRPr lang="ru-RU" sz="1600" kern="50" dirty="0">
              <a:latin typeface="Times New Roman"/>
              <a:ea typeface="Times New Roman"/>
            </a:endParaRPr>
          </a:p>
          <a:p>
            <a:pPr algn="just">
              <a:spcAft>
                <a:spcPts val="0"/>
              </a:spcAft>
            </a:pPr>
            <a:endParaRPr lang="ru-RU" kern="50" dirty="0">
              <a:latin typeface="Times New Roman"/>
              <a:ea typeface="Times New Roman"/>
            </a:endParaRPr>
          </a:p>
          <a:p>
            <a:pPr algn="just">
              <a:lnSpc>
                <a:spcPts val="1000"/>
              </a:lnSpc>
            </a:pPr>
            <a:endParaRPr lang="en-US" sz="1400" spc="-1" dirty="0">
              <a:solidFill>
                <a:srgbClr val="C00000"/>
              </a:solidFill>
              <a:latin typeface="Arial Narrow" panose="020B0606020202030204" pitchFamily="34" charset="0"/>
            </a:endParaRPr>
          </a:p>
        </p:txBody>
      </p:sp>
    </p:spTree>
    <p:extLst>
      <p:ext uri="{BB962C8B-B14F-4D97-AF65-F5344CB8AC3E}">
        <p14:creationId xmlns:p14="http://schemas.microsoft.com/office/powerpoint/2010/main" val="29668692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kern="50" dirty="0">
                <a:solidFill>
                  <a:srgbClr val="000000"/>
                </a:solidFill>
                <a:latin typeface="Times New Roman"/>
                <a:ea typeface="Times New Roman"/>
              </a:rPr>
              <a:t>Параграф 1. Порядок очередного присвоения квалификационных категорий педагогам</a:t>
            </a:r>
            <a:endParaRPr lang="ru-RU" sz="1600" kern="50" dirty="0">
              <a:latin typeface="Times New Roman"/>
              <a:ea typeface="Times New Roman"/>
            </a:endParaRPr>
          </a:p>
          <a:p>
            <a:pPr indent="540385" algn="ctr">
              <a:spcAft>
                <a:spcPts val="0"/>
              </a:spcAft>
            </a:pP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spcAft>
                <a:spcPts val="0"/>
              </a:spcAft>
            </a:pPr>
            <a:endParaRPr lang="ru-RU" kern="50" spc="10" dirty="0">
              <a:solidFill>
                <a:srgbClr val="000000"/>
              </a:solidFill>
              <a:latin typeface="Times New Roman"/>
              <a:ea typeface="Times New Roman"/>
            </a:endParaRPr>
          </a:p>
          <a:p>
            <a:pPr indent="540385" algn="just">
              <a:spcAft>
                <a:spcPts val="0"/>
              </a:spcAft>
            </a:pPr>
            <a:r>
              <a:rPr lang="ru-RU" b="1" kern="50" dirty="0">
                <a:solidFill>
                  <a:srgbClr val="FF0000"/>
                </a:solidFill>
                <a:latin typeface="Times New Roman"/>
                <a:ea typeface="Times New Roman"/>
              </a:rPr>
              <a:t>3) на квалификационную категорию «педагог-эксперт»:</a:t>
            </a:r>
            <a:endParaRPr lang="ru-RU" sz="1600" b="1" kern="50" dirty="0">
              <a:solidFill>
                <a:srgbClr val="FF0000"/>
              </a:solidFill>
              <a:latin typeface="Times New Roman"/>
              <a:ea typeface="Times New Roman"/>
            </a:endParaRPr>
          </a:p>
          <a:p>
            <a:pPr indent="540385" algn="just">
              <a:spcAft>
                <a:spcPts val="0"/>
              </a:spcAft>
            </a:pPr>
            <a:r>
              <a:rPr lang="ru-RU" kern="50" dirty="0">
                <a:solidFill>
                  <a:srgbClr val="000000"/>
                </a:solidFill>
                <a:latin typeface="Times New Roman"/>
                <a:ea typeface="Times New Roman"/>
              </a:rPr>
              <a:t>лица, имеющие педагогическое или иное профессиональное образование по соответствующему профилю, а также лица, прошедшие курсы переподготовки, педагогический стаж не менее трех лет, соответствующие следующим профессиональным компетенциям: </a:t>
            </a:r>
            <a:endParaRPr lang="ru-RU" sz="1600" kern="50" dirty="0">
              <a:latin typeface="Times New Roman"/>
              <a:ea typeface="Times New Roman"/>
            </a:endParaRPr>
          </a:p>
          <a:p>
            <a:pPr indent="540385" algn="just">
              <a:spcAft>
                <a:spcPts val="0"/>
              </a:spcAft>
            </a:pPr>
            <a:r>
              <a:rPr lang="ru-RU" kern="50" dirty="0">
                <a:solidFill>
                  <a:srgbClr val="000000"/>
                </a:solidFill>
                <a:latin typeface="Times New Roman"/>
                <a:ea typeface="Times New Roman"/>
              </a:rPr>
              <a:t>соответствует общим требованиям квалификационной категории «педагог-модератор», кроме того:</a:t>
            </a:r>
            <a:endParaRPr lang="ru-RU" sz="1600" kern="50" dirty="0">
              <a:latin typeface="Times New Roman"/>
              <a:ea typeface="Times New Roman"/>
            </a:endParaRPr>
          </a:p>
          <a:p>
            <a:pPr indent="540385" algn="just">
              <a:spcAft>
                <a:spcPts val="0"/>
              </a:spcAft>
            </a:pPr>
            <a:r>
              <a:rPr lang="ru-RU" kern="50" dirty="0">
                <a:solidFill>
                  <a:srgbClr val="000000"/>
                </a:solidFill>
                <a:latin typeface="Times New Roman"/>
                <a:ea typeface="Times New Roman"/>
              </a:rPr>
              <a:t>владеет навыками анализа организованной учебной деятельности, учебно-воспитательного процесса;</a:t>
            </a:r>
            <a:endParaRPr lang="ru-RU" sz="1600" kern="50" dirty="0">
              <a:latin typeface="Times New Roman"/>
              <a:ea typeface="Times New Roman"/>
            </a:endParaRPr>
          </a:p>
          <a:p>
            <a:pPr indent="540385" algn="just">
              <a:spcAft>
                <a:spcPts val="0"/>
              </a:spcAft>
            </a:pPr>
            <a:r>
              <a:rPr lang="ru-RU" kern="50" dirty="0">
                <a:solidFill>
                  <a:srgbClr val="000000"/>
                </a:solidFill>
                <a:latin typeface="Times New Roman"/>
                <a:ea typeface="Times New Roman"/>
              </a:rPr>
              <a:t>конструктивно определяет приоритеты профессионального развития: собственного и коллег на уровне организации образования;</a:t>
            </a:r>
            <a:endParaRPr lang="ru-RU" sz="1600" kern="50" dirty="0">
              <a:latin typeface="Times New Roman"/>
              <a:ea typeface="Times New Roman"/>
            </a:endParaRPr>
          </a:p>
          <a:p>
            <a:pPr indent="540385" algn="just">
              <a:spcAft>
                <a:spcPts val="0"/>
              </a:spcAft>
            </a:pPr>
            <a:r>
              <a:rPr lang="ru-RU" kern="50" dirty="0">
                <a:solidFill>
                  <a:srgbClr val="000000"/>
                </a:solidFill>
                <a:latin typeface="Times New Roman"/>
                <a:ea typeface="Times New Roman"/>
              </a:rPr>
              <a:t>является участником или призером или победителем конкурса профессионального мастерства или имеет участников или победителей или призеров олимпиад, конкурсов, соревнований на уровне района (города областного значения), конкурсов, соревнований на уровне области в соответствии с перечнем, утвержденным уполномоченным органом в области образования; </a:t>
            </a:r>
            <a:endParaRPr lang="ru-RU" sz="1600" kern="50" dirty="0">
              <a:latin typeface="Times New Roman"/>
              <a:ea typeface="Times New Roman"/>
            </a:endParaRPr>
          </a:p>
          <a:p>
            <a:pPr indent="540385" algn="just">
              <a:spcAft>
                <a:spcPts val="0"/>
              </a:spcAft>
            </a:pPr>
            <a:r>
              <a:rPr lang="ru-RU" kern="50" dirty="0">
                <a:solidFill>
                  <a:srgbClr val="000000"/>
                </a:solidFill>
                <a:latin typeface="Times New Roman"/>
                <a:ea typeface="Times New Roman"/>
              </a:rPr>
              <a:t>подготовил видео-, телеуроки, включенные для трансляции на телевидении области, страны (при наличии);</a:t>
            </a:r>
            <a:endParaRPr lang="ru-RU" sz="1600" kern="50" dirty="0">
              <a:latin typeface="Times New Roman"/>
              <a:ea typeface="Times New Roman"/>
            </a:endParaRPr>
          </a:p>
          <a:p>
            <a:pPr algn="just">
              <a:lnSpc>
                <a:spcPts val="1000"/>
              </a:lnSpc>
            </a:pPr>
            <a:endParaRPr lang="en-US" sz="1400" spc="-1" dirty="0">
              <a:solidFill>
                <a:srgbClr val="C00000"/>
              </a:solidFill>
              <a:latin typeface="Arial Narrow" panose="020B0606020202030204" pitchFamily="34" charset="0"/>
            </a:endParaRPr>
          </a:p>
        </p:txBody>
      </p:sp>
    </p:spTree>
    <p:extLst>
      <p:ext uri="{BB962C8B-B14F-4D97-AF65-F5344CB8AC3E}">
        <p14:creationId xmlns:p14="http://schemas.microsoft.com/office/powerpoint/2010/main" val="3396213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23" name="CustomShape 3"/>
          <p:cNvSpPr/>
          <p:nvPr/>
        </p:nvSpPr>
        <p:spPr>
          <a:xfrm>
            <a:off x="-8130" y="427770"/>
            <a:ext cx="9152127" cy="638212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1600" dirty="0">
                <a:latin typeface="Times New Roman" panose="02020603050405020304" pitchFamily="18" charset="0"/>
                <a:cs typeface="Times New Roman" panose="02020603050405020304" pitchFamily="18" charset="0"/>
              </a:rPr>
              <a:t>2. </a:t>
            </a:r>
            <a:r>
              <a:rPr lang="ru-RU" sz="1600" dirty="0">
                <a:latin typeface="Times New Roman" panose="02020603050405020304" pitchFamily="18" charset="0"/>
                <a:cs typeface="Times New Roman" panose="02020603050405020304" pitchFamily="18" charset="0"/>
              </a:rPr>
              <a:t>В настоящих Правилах используются следующие основные понятия:</a:t>
            </a:r>
            <a:endParaRPr lang="en-US" sz="1600" dirty="0">
              <a:latin typeface="Times New Roman" panose="02020603050405020304" pitchFamily="18" charset="0"/>
              <a:cs typeface="Times New Roman" panose="02020603050405020304" pitchFamily="18" charset="0"/>
            </a:endParaRPr>
          </a:p>
          <a:p>
            <a:pPr algn="just"/>
            <a:r>
              <a:rPr lang="ru-RU" sz="1600" dirty="0">
                <a:solidFill>
                  <a:srgbClr val="000000"/>
                </a:solidFill>
                <a:effectLst/>
                <a:latin typeface="Times New Roman" panose="02020603050405020304" pitchFamily="18" charset="0"/>
                <a:ea typeface="Times New Roman" panose="02020603050405020304" pitchFamily="18" charset="0"/>
              </a:rPr>
              <a:t>4) аттестационный период – промежуток времени в календарном году (</a:t>
            </a:r>
            <a:r>
              <a:rPr lang="ru-RU" sz="1600" dirty="0">
                <a:solidFill>
                  <a:srgbClr val="FF0000"/>
                </a:solidFill>
                <a:effectLst/>
                <a:latin typeface="Times New Roman" panose="02020603050405020304" pitchFamily="18" charset="0"/>
                <a:ea typeface="Times New Roman" panose="02020603050405020304" pitchFamily="18" charset="0"/>
              </a:rPr>
              <a:t>январь-май, август-декабрь</a:t>
            </a:r>
            <a:r>
              <a:rPr lang="ru-RU" sz="1600" dirty="0">
                <a:solidFill>
                  <a:srgbClr val="000000"/>
                </a:solidFill>
                <a:effectLst/>
                <a:latin typeface="Times New Roman" panose="02020603050405020304" pitchFamily="18" charset="0"/>
                <a:ea typeface="Times New Roman" panose="02020603050405020304" pitchFamily="18" charset="0"/>
              </a:rPr>
              <a:t>), в течение которого аттестуемый подает заявление на сдачу Национального квалификационного тестирования, проходит квалификационную оценку, подает заявление в аттестационную комиссию о присвоении (подтверждении) квалификационной категории согласно настоящих Правил;</a:t>
            </a:r>
            <a:endParaRPr lang="ru-RU" sz="1600" dirty="0">
              <a:effectLst/>
              <a:latin typeface="Times New Roman" panose="02020603050405020304" pitchFamily="18" charset="0"/>
              <a:ea typeface="Times New Roman" panose="02020603050405020304" pitchFamily="18" charset="0"/>
            </a:endParaRPr>
          </a:p>
          <a:p>
            <a:pPr algn="just"/>
            <a:endParaRPr lang="en-US" sz="1600" dirty="0">
              <a:latin typeface="Times New Roman" panose="02020603050405020304" pitchFamily="18" charset="0"/>
              <a:cs typeface="Times New Roman" panose="02020603050405020304" pitchFamily="18" charset="0"/>
            </a:endParaRPr>
          </a:p>
          <a:p>
            <a:pPr algn="just"/>
            <a:r>
              <a:rPr lang="ru-RU" sz="1600" dirty="0">
                <a:latin typeface="Times New Roman" panose="02020603050405020304" pitchFamily="18" charset="0"/>
                <a:cs typeface="Times New Roman" panose="02020603050405020304" pitchFamily="18" charset="0"/>
              </a:rPr>
              <a:t>3. Аттестация педагогов проводится не реже </a:t>
            </a:r>
            <a:r>
              <a:rPr lang="ru-RU" sz="1600" dirty="0">
                <a:solidFill>
                  <a:srgbClr val="FF0000"/>
                </a:solidFill>
                <a:latin typeface="Times New Roman" panose="02020603050405020304" pitchFamily="18" charset="0"/>
                <a:cs typeface="Times New Roman" panose="02020603050405020304" pitchFamily="18" charset="0"/>
              </a:rPr>
              <a:t>одного раза в пять лет </a:t>
            </a:r>
            <a:r>
              <a:rPr lang="ru-RU" sz="1600" dirty="0">
                <a:latin typeface="Times New Roman" panose="02020603050405020304" pitchFamily="18" charset="0"/>
                <a:cs typeface="Times New Roman" panose="02020603050405020304" pitchFamily="18" charset="0"/>
              </a:rPr>
              <a:t>в соответствии с подпунктом 3) пункта 1 статьи 15 Закона Республики Казахстан «О статусе педагога», руководителей организаций образования – один раз в три года в соответствии с пунктом 5 статьи 44 Закона Республики Казахстан «Об образовании», заместителей руководителя организаций образования – </a:t>
            </a:r>
            <a:r>
              <a:rPr lang="ru-RU" sz="1600" dirty="0">
                <a:solidFill>
                  <a:srgbClr val="FF0000"/>
                </a:solidFill>
                <a:latin typeface="Times New Roman" panose="02020603050405020304" pitchFamily="18" charset="0"/>
                <a:cs typeface="Times New Roman" panose="02020603050405020304" pitchFamily="18" charset="0"/>
              </a:rPr>
              <a:t>один раз в три года </a:t>
            </a:r>
            <a:r>
              <a:rPr lang="ru-RU" sz="1600" dirty="0">
                <a:latin typeface="Times New Roman" panose="02020603050405020304" pitchFamily="18" charset="0"/>
                <a:cs typeface="Times New Roman" panose="02020603050405020304" pitchFamily="18" charset="0"/>
              </a:rPr>
              <a:t>в соответствии с пунктом 130 настоящих Правил.</a:t>
            </a:r>
          </a:p>
          <a:p>
            <a:pPr algn="just"/>
            <a:endParaRPr lang="ru-RU" sz="1600" kern="50" spc="10" dirty="0">
              <a:solidFill>
                <a:srgbClr val="000000"/>
              </a:solidFill>
              <a:latin typeface="Times New Roman" panose="02020603050405020304" pitchFamily="18" charset="0"/>
              <a:ea typeface="Times New Roman"/>
              <a:cs typeface="Times New Roman" panose="02020603050405020304" pitchFamily="18" charset="0"/>
            </a:endParaRPr>
          </a:p>
          <a:p>
            <a:pPr algn="just"/>
            <a:r>
              <a:rPr lang="ru-RU" sz="1600" kern="50" spc="10" dirty="0">
                <a:solidFill>
                  <a:srgbClr val="000000"/>
                </a:solidFill>
                <a:latin typeface="Times New Roman"/>
                <a:ea typeface="Times New Roman"/>
              </a:rPr>
              <a:t>4. </a:t>
            </a:r>
            <a:r>
              <a:rPr lang="ru-KZ" sz="1600" kern="50" spc="10" dirty="0">
                <a:solidFill>
                  <a:srgbClr val="000000"/>
                </a:solidFill>
                <a:latin typeface="Times New Roman"/>
                <a:ea typeface="Times New Roman"/>
              </a:rPr>
              <a:t>Присвоение категории включено в компетенцию:</a:t>
            </a:r>
            <a:endParaRPr lang="en-US" sz="1600" kern="50" spc="10" dirty="0">
              <a:solidFill>
                <a:srgbClr val="000000"/>
              </a:solidFill>
              <a:latin typeface="Times New Roman"/>
              <a:ea typeface="Times New Roman"/>
            </a:endParaRPr>
          </a:p>
          <a:p>
            <a:pPr algn="just"/>
            <a:r>
              <a:rPr lang="ru-KZ" sz="1600" kern="50" spc="10" dirty="0">
                <a:solidFill>
                  <a:srgbClr val="000000"/>
                </a:solidFill>
                <a:latin typeface="Times New Roman"/>
                <a:ea typeface="Times New Roman"/>
              </a:rPr>
              <a:t> </a:t>
            </a:r>
            <a:r>
              <a:rPr lang="ru-RU" sz="1600" kern="50" spc="10" dirty="0">
                <a:solidFill>
                  <a:srgbClr val="000000"/>
                </a:solidFill>
                <a:latin typeface="Times New Roman"/>
                <a:ea typeface="Times New Roman"/>
              </a:rPr>
              <a:t>«педагог» - </a:t>
            </a:r>
            <a:r>
              <a:rPr lang="ru-RU" sz="1600" kern="50" spc="10" dirty="0">
                <a:solidFill>
                  <a:srgbClr val="FF0000"/>
                </a:solidFill>
                <a:latin typeface="Times New Roman"/>
                <a:ea typeface="Times New Roman"/>
              </a:rPr>
              <a:t>в организациях образования</a:t>
            </a:r>
            <a:r>
              <a:rPr lang="ru-RU" sz="1600" kern="50" spc="10" dirty="0">
                <a:solidFill>
                  <a:srgbClr val="000000"/>
                </a:solidFill>
                <a:latin typeface="Times New Roman"/>
                <a:ea typeface="Times New Roman"/>
              </a:rPr>
              <a:t>; </a:t>
            </a:r>
            <a:endParaRPr lang="ru-RU" sz="1600" kern="50" dirty="0">
              <a:latin typeface="Times New Roman"/>
              <a:ea typeface="Times New Roman"/>
            </a:endParaRPr>
          </a:p>
          <a:p>
            <a:pPr indent="540385" algn="just">
              <a:spcAft>
                <a:spcPts val="0"/>
              </a:spcAft>
            </a:pPr>
            <a:r>
              <a:rPr lang="ru-RU" sz="1600" kern="50" spc="10" dirty="0">
                <a:latin typeface="Times New Roman"/>
                <a:ea typeface="Times New Roman"/>
              </a:rPr>
              <a:t>«педагог-модератор», «заместитель руководителя третьей квалификационной категории» или «руководитель-организатор», «заместитель руководителя второй квалификационной категории» или «руководитель-менеджер», «педагог-модератор» – для методистов </a:t>
            </a:r>
            <a:r>
              <a:rPr lang="ru-RU" sz="1600" kern="50" spc="10" dirty="0">
                <a:solidFill>
                  <a:srgbClr val="000000"/>
                </a:solidFill>
                <a:latin typeface="Times New Roman"/>
                <a:ea typeface="Times New Roman"/>
              </a:rPr>
              <a:t>– </a:t>
            </a:r>
            <a:r>
              <a:rPr lang="ru-RU" sz="1600" kern="50" spc="10" dirty="0">
                <a:solidFill>
                  <a:srgbClr val="FF0000"/>
                </a:solidFill>
                <a:latin typeface="Times New Roman"/>
                <a:ea typeface="Times New Roman"/>
              </a:rPr>
              <a:t>в органах отдела образования района, города областного значения;</a:t>
            </a:r>
            <a:endParaRPr lang="en-US" sz="1600" kern="50" dirty="0">
              <a:solidFill>
                <a:srgbClr val="FF0000"/>
              </a:solidFill>
              <a:latin typeface="Times New Roman"/>
              <a:ea typeface="Times New Roman"/>
            </a:endParaRPr>
          </a:p>
          <a:p>
            <a:pPr indent="540385" algn="just">
              <a:spcAft>
                <a:spcPts val="0"/>
              </a:spcAft>
            </a:pPr>
            <a:r>
              <a:rPr lang="ru-RU" sz="1600" kern="50" spc="10" dirty="0">
                <a:solidFill>
                  <a:srgbClr val="000000"/>
                </a:solidFill>
                <a:latin typeface="Times New Roman"/>
                <a:ea typeface="Times New Roman"/>
              </a:rPr>
              <a:t>«педагог-эксперт» и «педагог-исследователь», «заместитель руководителя первой квалификационной категории» или «руководитель-лидер», «педагог-эксперт», «педагог-исследователь», «педагог-мастер» – для методистов – </a:t>
            </a:r>
            <a:r>
              <a:rPr lang="ru-RU" sz="1600" kern="50" spc="10" dirty="0">
                <a:solidFill>
                  <a:srgbClr val="FF0000"/>
                </a:solidFill>
                <a:latin typeface="Times New Roman"/>
                <a:ea typeface="Times New Roman"/>
              </a:rPr>
              <a:t>в органах управления образования области, города республиканского значения и столицы; </a:t>
            </a:r>
            <a:endParaRPr lang="ru-RU" sz="1600" kern="50" dirty="0">
              <a:solidFill>
                <a:srgbClr val="FF0000"/>
              </a:solidFill>
              <a:latin typeface="Times New Roman"/>
              <a:ea typeface="Times New Roman"/>
            </a:endParaRPr>
          </a:p>
          <a:p>
            <a:pPr indent="540385" algn="just">
              <a:spcAft>
                <a:spcPts val="0"/>
              </a:spcAft>
            </a:pPr>
            <a:r>
              <a:rPr lang="ru-RU" sz="1600" kern="50" spc="10" dirty="0">
                <a:solidFill>
                  <a:srgbClr val="000000"/>
                </a:solidFill>
                <a:latin typeface="Times New Roman"/>
                <a:ea typeface="Times New Roman"/>
              </a:rPr>
              <a:t>«педагог-мастер» - </a:t>
            </a:r>
            <a:r>
              <a:rPr lang="ru-RU" sz="1600" kern="50" spc="10" dirty="0">
                <a:solidFill>
                  <a:srgbClr val="FF0000"/>
                </a:solidFill>
                <a:latin typeface="Times New Roman"/>
                <a:ea typeface="Times New Roman"/>
              </a:rPr>
              <a:t>при уполномоченном органе в области образования.</a:t>
            </a:r>
          </a:p>
          <a:p>
            <a:pPr indent="540385" algn="just">
              <a:spcAft>
                <a:spcPts val="0"/>
              </a:spcAft>
            </a:pPr>
            <a:endParaRPr lang="ru-RU" sz="1600" kern="50" spc="10" dirty="0">
              <a:solidFill>
                <a:srgbClr val="000000"/>
              </a:solidFill>
              <a:latin typeface="Times New Roman"/>
              <a:ea typeface="Times New Roman"/>
            </a:endParaRPr>
          </a:p>
          <a:p>
            <a:pPr algn="just">
              <a:spcAft>
                <a:spcPts val="0"/>
              </a:spcAft>
            </a:pPr>
            <a:r>
              <a:rPr lang="ru-RU" sz="1600" kern="50" dirty="0">
                <a:latin typeface="Times New Roman"/>
                <a:ea typeface="Times New Roman"/>
              </a:rPr>
              <a:t>14. Комиссия соответствующего уровня рассматривает документы аттестуемого два раза в год </a:t>
            </a:r>
          </a:p>
          <a:p>
            <a:pPr algn="just">
              <a:spcAft>
                <a:spcPts val="0"/>
              </a:spcAft>
            </a:pPr>
            <a:r>
              <a:rPr lang="ru-RU" sz="1600" kern="50" dirty="0">
                <a:latin typeface="Times New Roman"/>
                <a:ea typeface="Times New Roman"/>
              </a:rPr>
              <a:t>(</a:t>
            </a:r>
            <a:r>
              <a:rPr lang="ru-RU" sz="1600" b="1" kern="50" dirty="0">
                <a:solidFill>
                  <a:srgbClr val="FF0000"/>
                </a:solidFill>
                <a:latin typeface="Times New Roman"/>
                <a:ea typeface="Times New Roman"/>
              </a:rPr>
              <a:t>до 5 мая и 5 ноября текущего года соответственно</a:t>
            </a:r>
            <a:r>
              <a:rPr lang="ru-RU" sz="1600" kern="50" dirty="0">
                <a:latin typeface="Times New Roman"/>
                <a:ea typeface="Times New Roman"/>
              </a:rPr>
              <a:t>).</a:t>
            </a:r>
          </a:p>
          <a:p>
            <a:pPr algn="just"/>
            <a:r>
              <a:rPr lang="ru-RU" sz="1600" dirty="0">
                <a:latin typeface="Times New Roman" panose="02020603050405020304" pitchFamily="18" charset="0"/>
                <a:cs typeface="Times New Roman" panose="02020603050405020304" pitchFamily="18" charset="0"/>
              </a:rPr>
              <a:t> </a:t>
            </a:r>
          </a:p>
          <a:p>
            <a:pPr algn="just"/>
            <a:r>
              <a:rPr lang="kk-KZ" b="1" dirty="0">
                <a:latin typeface="Times New Roman" panose="02020603050405020304" pitchFamily="18" charset="0"/>
                <a:cs typeface="Times New Roman" panose="02020603050405020304" pitchFamily="18" charset="0"/>
              </a:rPr>
              <a:t>                                                                                                                           </a:t>
            </a: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marL="361950"/>
            <a:endParaRPr lang="ru-RU" sz="1400" b="1" dirty="0"/>
          </a:p>
          <a:p>
            <a:pPr algn="ctr">
              <a:lnSpc>
                <a:spcPts val="1000"/>
              </a:lnSpc>
            </a:pPr>
            <a:endParaRPr lang="en-US" sz="1400" spc="-1" dirty="0">
              <a:solidFill>
                <a:srgbClr val="C00000"/>
              </a:solidFill>
              <a:latin typeface="Arial Narrow" panose="020B0606020202030204" pitchFamily="34" charset="0"/>
            </a:endParaRPr>
          </a:p>
        </p:txBody>
      </p:sp>
      <p:sp>
        <p:nvSpPr>
          <p:cNvPr id="13" name="CustomShape 3"/>
          <p:cNvSpPr/>
          <p:nvPr/>
        </p:nvSpPr>
        <p:spPr>
          <a:xfrm>
            <a:off x="3203848" y="48108"/>
            <a:ext cx="2976505"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kk-KZ" b="1" dirty="0">
                <a:latin typeface="Times New Roman" panose="02020603050405020304" pitchFamily="18" charset="0"/>
                <a:cs typeface="Times New Roman" panose="02020603050405020304" pitchFamily="18" charset="0"/>
              </a:rPr>
              <a:t>Глава 1. Общие положения</a:t>
            </a:r>
            <a:endParaRPr lang="kk-KZ" dirty="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marL="361950"/>
            <a:endParaRPr lang="ru-RU" sz="1400" b="1" dirty="0"/>
          </a:p>
          <a:p>
            <a:pPr algn="ctr">
              <a:lnSpc>
                <a:spcPts val="1000"/>
              </a:lnSpc>
            </a:pPr>
            <a:endParaRPr lang="en-US" sz="1400" spc="-1" dirty="0">
              <a:solidFill>
                <a:srgbClr val="C00000"/>
              </a:solidFill>
              <a:latin typeface="Arial Narrow" panose="020B0606020202030204" pitchFamily="34" charset="0"/>
            </a:endParaRPr>
          </a:p>
        </p:txBody>
      </p:sp>
    </p:spTree>
    <p:extLst>
      <p:ext uri="{BB962C8B-B14F-4D97-AF65-F5344CB8AC3E}">
        <p14:creationId xmlns:p14="http://schemas.microsoft.com/office/powerpoint/2010/main" val="1938687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kern="50" dirty="0">
                <a:solidFill>
                  <a:srgbClr val="000000"/>
                </a:solidFill>
                <a:latin typeface="Times New Roman"/>
                <a:ea typeface="Times New Roman"/>
              </a:rPr>
              <a:t>Параграф 1. Порядок очередного присвоения квалификационных категорий педагогам</a:t>
            </a:r>
            <a:endParaRPr lang="ru-RU" sz="1600" kern="50" dirty="0">
              <a:latin typeface="Times New Roman"/>
              <a:ea typeface="Times New Roman"/>
            </a:endParaRPr>
          </a:p>
          <a:p>
            <a:pPr indent="540385" algn="ctr">
              <a:spcAft>
                <a:spcPts val="0"/>
              </a:spcAft>
            </a:pP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spcAft>
                <a:spcPts val="0"/>
              </a:spcAft>
            </a:pPr>
            <a:endParaRPr lang="ru-RU" sz="1400" kern="50" spc="10" dirty="0">
              <a:solidFill>
                <a:srgbClr val="000000"/>
              </a:solidFill>
              <a:latin typeface="Times New Roman"/>
              <a:ea typeface="Times New Roman"/>
            </a:endParaRPr>
          </a:p>
          <a:p>
            <a:pPr indent="540385" algn="just">
              <a:spcAft>
                <a:spcPts val="0"/>
              </a:spcAft>
            </a:pPr>
            <a:r>
              <a:rPr lang="ru-RU" sz="1400" b="1" kern="50" dirty="0">
                <a:solidFill>
                  <a:srgbClr val="FF0000"/>
                </a:solidFill>
                <a:latin typeface="Times New Roman"/>
                <a:ea typeface="Times New Roman"/>
              </a:rPr>
              <a:t>4) на квалификационную категорию «педагог-исследователь»:</a:t>
            </a:r>
          </a:p>
          <a:p>
            <a:pPr indent="540385" algn="just">
              <a:spcAft>
                <a:spcPts val="0"/>
              </a:spcAft>
            </a:pPr>
            <a:r>
              <a:rPr lang="ru-RU" sz="1300" kern="50" dirty="0">
                <a:solidFill>
                  <a:srgbClr val="000000"/>
                </a:solidFill>
                <a:latin typeface="Times New Roman"/>
                <a:ea typeface="Times New Roman"/>
              </a:rPr>
              <a:t>лица, имеющие высшее или послевузовское педагогическое или иное профессиональное образование по соответствующему профилю, педагогический стаж не менее пяти лет, соответствующие следующим профессиональным компетенциям: </a:t>
            </a:r>
            <a:endParaRPr lang="ru-RU" sz="1300" kern="50" dirty="0">
              <a:latin typeface="Times New Roman"/>
              <a:ea typeface="Times New Roman"/>
            </a:endParaRPr>
          </a:p>
          <a:p>
            <a:pPr indent="540385" algn="just">
              <a:spcAft>
                <a:spcPts val="0"/>
              </a:spcAft>
            </a:pPr>
            <a:r>
              <a:rPr lang="ru-RU" sz="1300" kern="50" dirty="0">
                <a:solidFill>
                  <a:srgbClr val="000000"/>
                </a:solidFill>
                <a:latin typeface="Times New Roman"/>
                <a:ea typeface="Times New Roman"/>
              </a:rPr>
              <a:t>соответствует общим требованиям квалификационной категории «педагог-эксперт», кроме того: </a:t>
            </a:r>
            <a:endParaRPr lang="ru-RU" sz="1300" kern="50" dirty="0">
              <a:latin typeface="Times New Roman"/>
              <a:ea typeface="Times New Roman"/>
            </a:endParaRPr>
          </a:p>
          <a:p>
            <a:pPr indent="540385" algn="just">
              <a:spcAft>
                <a:spcPts val="0"/>
              </a:spcAft>
            </a:pPr>
            <a:r>
              <a:rPr lang="ru-RU" sz="1300" kern="50" dirty="0">
                <a:solidFill>
                  <a:srgbClr val="000000"/>
                </a:solidFill>
                <a:latin typeface="Times New Roman"/>
                <a:ea typeface="Times New Roman"/>
              </a:rPr>
              <a:t>владеет навыками исследования урока и разработки инструментов оценивания;</a:t>
            </a:r>
            <a:endParaRPr lang="ru-RU" sz="1300" kern="50" dirty="0">
              <a:latin typeface="Times New Roman"/>
              <a:ea typeface="Times New Roman"/>
            </a:endParaRPr>
          </a:p>
          <a:p>
            <a:pPr indent="540385" algn="just">
              <a:spcAft>
                <a:spcPts val="0"/>
              </a:spcAft>
            </a:pPr>
            <a:r>
              <a:rPr lang="ru-RU" sz="1300" kern="50" dirty="0">
                <a:solidFill>
                  <a:srgbClr val="000000"/>
                </a:solidFill>
                <a:latin typeface="Times New Roman"/>
                <a:ea typeface="Times New Roman"/>
              </a:rPr>
              <a:t>обеспечивает развитие исследовательских навыков, обучающихся; </a:t>
            </a:r>
            <a:endParaRPr lang="ru-RU" sz="1300" kern="50" dirty="0">
              <a:latin typeface="Times New Roman"/>
              <a:ea typeface="Times New Roman"/>
            </a:endParaRPr>
          </a:p>
          <a:p>
            <a:pPr indent="540385" algn="just">
              <a:spcAft>
                <a:spcPts val="0"/>
              </a:spcAft>
            </a:pPr>
            <a:r>
              <a:rPr lang="ru-RU" sz="1300" kern="50" dirty="0">
                <a:solidFill>
                  <a:srgbClr val="000000"/>
                </a:solidFill>
                <a:latin typeface="Times New Roman"/>
                <a:ea typeface="Times New Roman"/>
              </a:rPr>
              <a:t>обобщает опыт на уровне области, городов республиканского значения и столицы, республики (для республиканских подведомственных организаций и организаций образования отраслевых государственных органов); </a:t>
            </a:r>
            <a:endParaRPr lang="ru-RU" sz="1300" kern="50" dirty="0">
              <a:latin typeface="Times New Roman"/>
              <a:ea typeface="Times New Roman"/>
            </a:endParaRPr>
          </a:p>
          <a:p>
            <a:pPr indent="540385" algn="just">
              <a:spcAft>
                <a:spcPts val="0"/>
              </a:spcAft>
            </a:pPr>
            <a:r>
              <a:rPr lang="ru-RU" sz="1300" kern="50" dirty="0">
                <a:solidFill>
                  <a:srgbClr val="000000"/>
                </a:solidFill>
                <a:latin typeface="Times New Roman"/>
                <a:ea typeface="Times New Roman"/>
              </a:rPr>
              <a:t>является участником или призером или победителем конкурса профессионального мастерства или имеет участников или победителей или призеров олимпиад, конкурсов, соревнований на областном, республиканском, международном уровнях в соответствии с перечнем, утвержденным уполномоченным органом в области образования;</a:t>
            </a:r>
            <a:endParaRPr lang="ru-RU" sz="1300" kern="50" dirty="0">
              <a:latin typeface="Times New Roman"/>
              <a:ea typeface="Times New Roman"/>
            </a:endParaRPr>
          </a:p>
          <a:p>
            <a:pPr indent="540385" algn="just">
              <a:spcAft>
                <a:spcPts val="0"/>
              </a:spcAft>
            </a:pPr>
            <a:r>
              <a:rPr lang="ru-RU" sz="1300" kern="50" dirty="0">
                <a:solidFill>
                  <a:srgbClr val="000000"/>
                </a:solidFill>
                <a:latin typeface="Times New Roman"/>
                <a:ea typeface="Times New Roman"/>
              </a:rPr>
              <a:t>является участником или призером, или победителем Национальной премии «Учитель Казахстана», обладателем звания «Лучший педагог» (при наличии);</a:t>
            </a:r>
            <a:endParaRPr lang="ru-RU" sz="1300" kern="50" dirty="0">
              <a:latin typeface="Times New Roman"/>
              <a:ea typeface="Times New Roman"/>
            </a:endParaRPr>
          </a:p>
          <a:p>
            <a:pPr indent="540385" algn="just">
              <a:spcAft>
                <a:spcPts val="0"/>
              </a:spcAft>
            </a:pPr>
            <a:r>
              <a:rPr lang="ru-RU" sz="1300" kern="50" dirty="0">
                <a:solidFill>
                  <a:srgbClr val="000000"/>
                </a:solidFill>
                <a:latin typeface="Times New Roman"/>
                <a:ea typeface="Times New Roman"/>
              </a:rPr>
              <a:t>осуществляет наставничество и конструктивно определяет стратегии развития в педагогическом сообществе на уровне района (города областного значения), области (при наличии);</a:t>
            </a:r>
            <a:endParaRPr lang="ru-RU" sz="1300" kern="50" dirty="0">
              <a:latin typeface="Times New Roman"/>
              <a:ea typeface="Times New Roman"/>
            </a:endParaRPr>
          </a:p>
          <a:p>
            <a:pPr indent="540385" algn="just">
              <a:spcAft>
                <a:spcPts val="0"/>
              </a:spcAft>
            </a:pPr>
            <a:r>
              <a:rPr lang="ru-RU" sz="1300" kern="50" dirty="0">
                <a:solidFill>
                  <a:srgbClr val="000000"/>
                </a:solidFill>
                <a:latin typeface="Times New Roman"/>
                <a:ea typeface="Times New Roman"/>
              </a:rPr>
              <a:t>участвует в организации и проведении семинаров, конференций для педагогов, организованных подведомственными организациями образования соответствующего уполномоченного органа;</a:t>
            </a:r>
            <a:endParaRPr lang="ru-RU" sz="1300" kern="50" dirty="0">
              <a:latin typeface="Times New Roman"/>
              <a:ea typeface="Times New Roman"/>
            </a:endParaRPr>
          </a:p>
          <a:p>
            <a:pPr indent="540385" algn="just">
              <a:spcAft>
                <a:spcPts val="0"/>
              </a:spcAft>
            </a:pPr>
            <a:r>
              <a:rPr lang="ru-RU" sz="1300" kern="50" dirty="0">
                <a:solidFill>
                  <a:srgbClr val="000000"/>
                </a:solidFill>
                <a:latin typeface="Times New Roman"/>
                <a:ea typeface="Times New Roman"/>
              </a:rPr>
              <a:t>входит в состав экспертов по экспертизе учебников, учебно-методических комплексов и учебно-методических пособий в соответствии с «Электронной базой экспертов» Республиканского государственного предприятия на праве хозяйственного ведения «Республиканский научно-практический центр экспертизы содержания образования» Министерства образования и науки Республики Казахстан (далее - Республиканский научно-практический центр экспертизы содержания образования) или рекомендованных Республиканским</a:t>
            </a:r>
          </a:p>
          <a:p>
            <a:pPr indent="540385" algn="just">
              <a:spcAft>
                <a:spcPts val="0"/>
              </a:spcAft>
            </a:pPr>
            <a:r>
              <a:rPr lang="ru-RU" sz="1300" kern="50" dirty="0">
                <a:solidFill>
                  <a:srgbClr val="000000"/>
                </a:solidFill>
                <a:latin typeface="Times New Roman"/>
                <a:ea typeface="Times New Roman"/>
              </a:rPr>
              <a:t> учебно-методическим советом при Департаменте технического и профессионального образования (при наличии);        </a:t>
            </a:r>
            <a:endParaRPr lang="ru-RU" sz="1300" kern="50" dirty="0">
              <a:latin typeface="Times New Roman"/>
              <a:ea typeface="Times New Roman"/>
            </a:endParaRPr>
          </a:p>
          <a:p>
            <a:pPr indent="540385" algn="just">
              <a:spcAft>
                <a:spcPts val="0"/>
              </a:spcAft>
            </a:pPr>
            <a:r>
              <a:rPr lang="ru-RU" sz="1300" kern="50" dirty="0">
                <a:solidFill>
                  <a:srgbClr val="000000"/>
                </a:solidFill>
                <a:latin typeface="Times New Roman"/>
                <a:ea typeface="Times New Roman"/>
              </a:rPr>
              <a:t>подготовил видео-, телеуроки, включенные для трансляции на телевидении </a:t>
            </a:r>
          </a:p>
          <a:p>
            <a:pPr indent="540385" algn="just">
              <a:spcAft>
                <a:spcPts val="0"/>
              </a:spcAft>
            </a:pPr>
            <a:r>
              <a:rPr lang="ru-RU" sz="1300" kern="50" dirty="0">
                <a:solidFill>
                  <a:srgbClr val="000000"/>
                </a:solidFill>
                <a:latin typeface="Times New Roman"/>
                <a:ea typeface="Times New Roman"/>
              </a:rPr>
              <a:t>страны, области, размещенные на образовательных порталах (при наличии);</a:t>
            </a:r>
            <a:endParaRPr lang="ru-RU" sz="1300" kern="50" dirty="0">
              <a:latin typeface="Times New Roman"/>
              <a:ea typeface="Times New Roman"/>
            </a:endParaRPr>
          </a:p>
          <a:p>
            <a:pPr indent="540385" algn="just">
              <a:spcAft>
                <a:spcPts val="0"/>
              </a:spcAft>
            </a:pPr>
            <a:r>
              <a:rPr lang="ru-RU" sz="1300" kern="50" dirty="0">
                <a:solidFill>
                  <a:srgbClr val="000000"/>
                </a:solidFill>
                <a:latin typeface="Times New Roman"/>
                <a:ea typeface="Times New Roman"/>
              </a:rPr>
              <a:t>распространяет опыт работы, используя </a:t>
            </a:r>
            <a:r>
              <a:rPr lang="ru-RU" sz="1300" kern="50" dirty="0" err="1">
                <a:solidFill>
                  <a:srgbClr val="000000"/>
                </a:solidFill>
                <a:latin typeface="Times New Roman"/>
                <a:ea typeface="Times New Roman"/>
              </a:rPr>
              <a:t>интернет-ресурсы</a:t>
            </a:r>
            <a:r>
              <a:rPr lang="ru-RU" sz="1300" kern="50" dirty="0">
                <a:solidFill>
                  <a:srgbClr val="000000"/>
                </a:solidFill>
                <a:latin typeface="Times New Roman"/>
                <a:ea typeface="Times New Roman"/>
              </a:rPr>
              <a:t>;</a:t>
            </a:r>
            <a:endParaRPr lang="ru-RU" sz="1300" kern="50" dirty="0">
              <a:effectLst/>
              <a:latin typeface="Times New Roman"/>
              <a:ea typeface="Times New Roman"/>
            </a:endParaRPr>
          </a:p>
        </p:txBody>
      </p:sp>
    </p:spTree>
    <p:extLst>
      <p:ext uri="{BB962C8B-B14F-4D97-AF65-F5344CB8AC3E}">
        <p14:creationId xmlns:p14="http://schemas.microsoft.com/office/powerpoint/2010/main" val="1103292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kern="50" dirty="0">
                <a:solidFill>
                  <a:srgbClr val="000000"/>
                </a:solidFill>
                <a:latin typeface="Times New Roman"/>
                <a:ea typeface="Times New Roman"/>
              </a:rPr>
              <a:t>Параграф 1. Порядок очередного присвоения квалификационных категорий педагогам</a:t>
            </a:r>
            <a:endParaRPr lang="ru-RU" sz="1600" kern="50" dirty="0">
              <a:latin typeface="Times New Roman"/>
              <a:ea typeface="Times New Roman"/>
            </a:endParaRPr>
          </a:p>
          <a:p>
            <a:pPr indent="540385" algn="ctr">
              <a:spcAft>
                <a:spcPts val="0"/>
              </a:spcAft>
            </a:pP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9" y="548680"/>
            <a:ext cx="9028087" cy="6309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endParaRPr lang="ru-RU" sz="1200" kern="50" dirty="0">
              <a:solidFill>
                <a:srgbClr val="000000"/>
              </a:solidFill>
              <a:latin typeface="Times New Roman"/>
              <a:ea typeface="Times New Roman"/>
            </a:endParaRPr>
          </a:p>
          <a:p>
            <a:pPr indent="540385" algn="just">
              <a:spcAft>
                <a:spcPts val="0"/>
              </a:spcAft>
            </a:pPr>
            <a:r>
              <a:rPr lang="ru-RU" sz="1400" b="1" u="sng" kern="50" dirty="0">
                <a:solidFill>
                  <a:srgbClr val="000000"/>
                </a:solidFill>
                <a:latin typeface="Times New Roman"/>
                <a:ea typeface="Times New Roman"/>
              </a:rPr>
              <a:t>83. После рассмотрения и получения рекомендаций экспертного совета по каждому педагогу Комиссия рассматривает портфолио педагогов и выносит одно из следующих решений:</a:t>
            </a:r>
            <a:endParaRPr lang="ru-RU" sz="1400" b="1" u="sng"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1) соответствует заявленной квалификационной категории;</a:t>
            </a:r>
            <a:endParaRPr lang="ru-RU" sz="14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2) соответствует квалификационной категории, ниже заявленной на один уровень;</a:t>
            </a:r>
            <a:endParaRPr lang="ru-RU" sz="14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3) соответствует квалификационной категории «педагог» (при несоответствии заявленной квалификационной категории);</a:t>
            </a:r>
            <a:endParaRPr lang="ru-RU" sz="14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4) не соответствует заявленной квалификационной категории.</a:t>
            </a:r>
          </a:p>
          <a:p>
            <a:pPr indent="540385" algn="just">
              <a:spcAft>
                <a:spcPts val="0"/>
              </a:spcAft>
            </a:pPr>
            <a:r>
              <a:rPr lang="ru-RU" sz="1400" b="1" u="sng" kern="50" dirty="0">
                <a:solidFill>
                  <a:srgbClr val="FF0000"/>
                </a:solidFill>
                <a:latin typeface="Times New Roman"/>
                <a:ea typeface="Times New Roman"/>
              </a:rPr>
              <a:t>84. При принятии решения «не аттестован на заявленную квалификационную категорию»</a:t>
            </a:r>
            <a:r>
              <a:rPr lang="ru-RU" sz="1400" kern="50" dirty="0">
                <a:solidFill>
                  <a:srgbClr val="000000"/>
                </a:solidFill>
                <a:latin typeface="Times New Roman"/>
                <a:ea typeface="Times New Roman"/>
              </a:rPr>
              <a:t> Комиссия в течение трех рабочих дней направляет на электронную почту аттестуемого письменное уведомление с обоснованием принятого решения, подписанное всеми членами Комиссии по форме согласно приложению 16 к настоящим Правилам.</a:t>
            </a:r>
          </a:p>
          <a:p>
            <a:pPr indent="540385" algn="just">
              <a:spcAft>
                <a:spcPts val="0"/>
              </a:spcAft>
            </a:pPr>
            <a:r>
              <a:rPr lang="ru-RU" sz="1400" b="1" kern="50" dirty="0">
                <a:solidFill>
                  <a:srgbClr val="FF0000"/>
                </a:solidFill>
                <a:latin typeface="Times New Roman"/>
                <a:ea typeface="Times New Roman"/>
              </a:rPr>
              <a:t>86. При истечении срока действия </a:t>
            </a:r>
            <a:r>
              <a:rPr lang="ru-RU" sz="1400" kern="50" dirty="0">
                <a:solidFill>
                  <a:srgbClr val="000000"/>
                </a:solidFill>
                <a:latin typeface="Times New Roman"/>
                <a:ea typeface="Times New Roman"/>
              </a:rPr>
              <a:t>квалификационной категории педагоги (руководители, заместители руководителя) после выхода из отпуска по беременности и родам или отпуска по уходу за ребенком до достижения им возраста трех лет или отпуска для работников, усыновившим (удочерившим) новорожденного ребенка (детей) сдают НКТ на категорию, соответствующую квалификационным требованиям. Этап комплексного аналитического обобщения результатов деятельности для данной категории педагогов проводится аттестационной комиссией соответствующего уровня в течении года. При этом у педагога на этот период сохраняется имеющаяся квалификационная категория.</a:t>
            </a:r>
            <a:endParaRPr lang="ru-RU" sz="1200" kern="50" dirty="0">
              <a:latin typeface="Times New Roman"/>
              <a:ea typeface="Times New Roman"/>
            </a:endParaRPr>
          </a:p>
          <a:p>
            <a:pPr indent="540385" algn="just">
              <a:spcAft>
                <a:spcPts val="0"/>
              </a:spcAft>
            </a:pPr>
            <a:r>
              <a:rPr lang="ru-RU" sz="1400" b="1" kern="50" dirty="0">
                <a:solidFill>
                  <a:srgbClr val="FF0000"/>
                </a:solidFill>
                <a:latin typeface="Times New Roman"/>
                <a:ea typeface="Times New Roman"/>
              </a:rPr>
              <a:t>При  недостаточном количестве баллов на соответствующую категорию</a:t>
            </a:r>
            <a:r>
              <a:rPr lang="ru-RU" sz="1400" kern="50" dirty="0">
                <a:solidFill>
                  <a:srgbClr val="000000"/>
                </a:solidFill>
                <a:latin typeface="Times New Roman"/>
                <a:ea typeface="Times New Roman"/>
              </a:rPr>
              <a:t>, процедура аттестации проводится в соответствии с пунктом 15 настоящих Правил.</a:t>
            </a:r>
            <a:endParaRPr lang="ru-RU" sz="1200" kern="50" dirty="0">
              <a:latin typeface="Times New Roman"/>
              <a:ea typeface="Times New Roman"/>
            </a:endParaRPr>
          </a:p>
          <a:p>
            <a:r>
              <a:rPr lang="ru-RU" sz="1400" dirty="0">
                <a:solidFill>
                  <a:srgbClr val="000000"/>
                </a:solidFill>
                <a:latin typeface="Times New Roman"/>
                <a:ea typeface="Times New Roman"/>
              </a:rPr>
              <a:t>	87. Педагог (руководитель, заместитель руководителя, методист</a:t>
            </a:r>
            <a:r>
              <a:rPr lang="ru-RU" sz="1400" b="1" dirty="0">
                <a:solidFill>
                  <a:srgbClr val="FF0000"/>
                </a:solidFill>
                <a:latin typeface="Times New Roman"/>
                <a:ea typeface="Times New Roman"/>
              </a:rPr>
              <a:t>) при временной нетрудоспособности, </a:t>
            </a:r>
            <a:r>
              <a:rPr lang="ru-RU" sz="1400" dirty="0">
                <a:solidFill>
                  <a:srgbClr val="000000"/>
                </a:solidFill>
                <a:latin typeface="Times New Roman"/>
                <a:ea typeface="Times New Roman"/>
              </a:rPr>
              <a:t>согласно перечню социально значимых заболеваний и заболеваний, </a:t>
            </a:r>
          </a:p>
          <a:p>
            <a:r>
              <a:rPr lang="ru-RU" sz="1400" dirty="0">
                <a:solidFill>
                  <a:srgbClr val="000000"/>
                </a:solidFill>
                <a:latin typeface="Times New Roman"/>
                <a:ea typeface="Times New Roman"/>
              </a:rPr>
              <a:t>представляющих опасность для окружающих, утвержденным приказом </a:t>
            </a:r>
            <a:r>
              <a:rPr lang="ru-RU" sz="1400" dirty="0" err="1">
                <a:solidFill>
                  <a:srgbClr val="000000"/>
                </a:solidFill>
                <a:latin typeface="Times New Roman"/>
                <a:ea typeface="Times New Roman"/>
              </a:rPr>
              <a:t>и.о</a:t>
            </a:r>
            <a:r>
              <a:rPr lang="ru-RU" sz="1400" dirty="0">
                <a:solidFill>
                  <a:srgbClr val="000000"/>
                </a:solidFill>
                <a:latin typeface="Times New Roman"/>
                <a:ea typeface="Times New Roman"/>
              </a:rPr>
              <a:t>. </a:t>
            </a:r>
          </a:p>
          <a:p>
            <a:r>
              <a:rPr lang="ru-RU" sz="1400" dirty="0">
                <a:solidFill>
                  <a:srgbClr val="000000"/>
                </a:solidFill>
                <a:latin typeface="Times New Roman"/>
                <a:ea typeface="Times New Roman"/>
              </a:rPr>
              <a:t>Министра здравоохранения Республики Казахстан от 30 октября 2020 года № </a:t>
            </a:r>
          </a:p>
          <a:p>
            <a:r>
              <a:rPr lang="ru-RU" sz="1400" dirty="0">
                <a:solidFill>
                  <a:srgbClr val="000000"/>
                </a:solidFill>
                <a:latin typeface="Times New Roman"/>
                <a:ea typeface="Times New Roman"/>
              </a:rPr>
              <a:t>ҚР ДСМ-175/2020 «Об утверждении форм учетной документации в области </a:t>
            </a:r>
          </a:p>
          <a:p>
            <a:r>
              <a:rPr lang="ru-RU" sz="1400" dirty="0">
                <a:solidFill>
                  <a:srgbClr val="000000"/>
                </a:solidFill>
                <a:latin typeface="Times New Roman"/>
                <a:ea typeface="Times New Roman"/>
              </a:rPr>
              <a:t>здравоохранения» (зарегистрирован в Реестре государственной регистрации </a:t>
            </a:r>
          </a:p>
          <a:p>
            <a:r>
              <a:rPr lang="ru-RU" sz="1400" dirty="0">
                <a:solidFill>
                  <a:srgbClr val="000000"/>
                </a:solidFill>
                <a:latin typeface="Times New Roman"/>
                <a:ea typeface="Times New Roman"/>
              </a:rPr>
              <a:t>нормативных правовых актов №21579), освобождается от НКТ на один </a:t>
            </a:r>
          </a:p>
          <a:p>
            <a:r>
              <a:rPr lang="ru-RU" sz="1400" dirty="0">
                <a:solidFill>
                  <a:srgbClr val="000000"/>
                </a:solidFill>
                <a:latin typeface="Times New Roman"/>
                <a:ea typeface="Times New Roman"/>
              </a:rPr>
              <a:t>календарный год. Далее – проходит аттестацию на общих основаниях. </a:t>
            </a:r>
            <a:endParaRPr lang="ru-RU" sz="1400" kern="50" dirty="0">
              <a:latin typeface="Times New Roman"/>
              <a:ea typeface="Times New Roman"/>
            </a:endParaRPr>
          </a:p>
          <a:p>
            <a:pPr indent="540385" algn="just">
              <a:spcAft>
                <a:spcPts val="0"/>
              </a:spcAft>
            </a:pPr>
            <a:endParaRPr lang="ru-RU" sz="1300" kern="50" spc="10" dirty="0">
              <a:solidFill>
                <a:srgbClr val="000000"/>
              </a:solidFill>
              <a:latin typeface="Times New Roman"/>
              <a:ea typeface="Times New Roman"/>
            </a:endParaRPr>
          </a:p>
        </p:txBody>
      </p:sp>
    </p:spTree>
    <p:extLst>
      <p:ext uri="{BB962C8B-B14F-4D97-AF65-F5344CB8AC3E}">
        <p14:creationId xmlns:p14="http://schemas.microsoft.com/office/powerpoint/2010/main" val="2883628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kern="50" dirty="0">
                <a:solidFill>
                  <a:srgbClr val="000000"/>
                </a:solidFill>
                <a:latin typeface="Times New Roman"/>
                <a:ea typeface="Times New Roman"/>
              </a:rPr>
              <a:t>Параграф 1. Порядок очередного присвоения квалификационных категорий педагогам</a:t>
            </a:r>
            <a:endParaRPr lang="ru-RU" sz="1600" kern="50" dirty="0">
              <a:latin typeface="Times New Roman"/>
              <a:ea typeface="Times New Roman"/>
            </a:endParaRPr>
          </a:p>
          <a:p>
            <a:pPr indent="540385" algn="ctr">
              <a:spcAft>
                <a:spcPts val="0"/>
              </a:spcAft>
            </a:pP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r>
              <a:rPr lang="ru-RU" sz="1400" b="1" kern="50" dirty="0">
                <a:solidFill>
                  <a:srgbClr val="FF0000"/>
                </a:solidFill>
                <a:latin typeface="Times New Roman"/>
                <a:ea typeface="Times New Roman"/>
              </a:rPr>
              <a:t>5) на квалификационную категорию «педагог-мастер»:</a:t>
            </a:r>
            <a:endParaRPr lang="ru-RU" sz="1200" b="1" kern="50" dirty="0">
              <a:solidFill>
                <a:srgbClr val="FF0000"/>
              </a:solidFill>
              <a:latin typeface="Times New Roman"/>
              <a:ea typeface="Times New Roman"/>
            </a:endParaRPr>
          </a:p>
          <a:p>
            <a:pPr indent="540385" algn="just">
              <a:spcAft>
                <a:spcPts val="0"/>
              </a:spcAft>
            </a:pPr>
            <a:r>
              <a:rPr lang="ru-RU" sz="1300" kern="50" dirty="0">
                <a:solidFill>
                  <a:srgbClr val="000000"/>
                </a:solidFill>
                <a:latin typeface="Times New Roman"/>
                <a:ea typeface="Times New Roman"/>
              </a:rPr>
              <a:t>лица, имеющие высшее или послевузовское педагогическое образование по соответствующему профилю, педагогический стаж не менее шести лет, соответствующие следующим профессиональным компетенциям: </a:t>
            </a:r>
            <a:endParaRPr lang="ru-RU" sz="1300" kern="50" dirty="0">
              <a:latin typeface="Times New Roman"/>
              <a:ea typeface="Times New Roman"/>
            </a:endParaRPr>
          </a:p>
          <a:p>
            <a:pPr indent="540385" algn="just">
              <a:spcAft>
                <a:spcPts val="0"/>
              </a:spcAft>
            </a:pPr>
            <a:r>
              <a:rPr lang="ru-RU" sz="1300" kern="50" dirty="0">
                <a:solidFill>
                  <a:srgbClr val="000000"/>
                </a:solidFill>
                <a:latin typeface="Times New Roman"/>
                <a:ea typeface="Times New Roman"/>
              </a:rPr>
              <a:t>соответствует общим требованиям квалификационной категории «педагог-исследователь», кроме того: </a:t>
            </a:r>
            <a:endParaRPr lang="ru-RU" sz="1300" kern="50" dirty="0">
              <a:latin typeface="Times New Roman"/>
              <a:ea typeface="Times New Roman"/>
            </a:endParaRPr>
          </a:p>
          <a:p>
            <a:pPr indent="540385" algn="just">
              <a:spcAft>
                <a:spcPts val="0"/>
              </a:spcAft>
            </a:pPr>
            <a:r>
              <a:rPr lang="ru-RU" sz="1300" kern="50" dirty="0">
                <a:solidFill>
                  <a:srgbClr val="000000"/>
                </a:solidFill>
                <a:latin typeface="Times New Roman"/>
                <a:ea typeface="Times New Roman"/>
              </a:rPr>
              <a:t>имеет авторскую программу, получившую одобрение на Республиканском учебно-методическом совете при Национальной академии образования имени </a:t>
            </a:r>
            <a:r>
              <a:rPr lang="ru-RU" sz="1300" kern="50" dirty="0" err="1">
                <a:solidFill>
                  <a:srgbClr val="000000"/>
                </a:solidFill>
                <a:latin typeface="Times New Roman"/>
                <a:ea typeface="Times New Roman"/>
              </a:rPr>
              <a:t>Ы.Алтынсарина</a:t>
            </a:r>
            <a:r>
              <a:rPr lang="ru-RU" sz="1300" kern="50" dirty="0">
                <a:solidFill>
                  <a:srgbClr val="000000"/>
                </a:solidFill>
                <a:latin typeface="Times New Roman"/>
                <a:ea typeface="Times New Roman"/>
              </a:rPr>
              <a:t> или на Республиканском учебно-методическом совете при Департаменте технического и профессионального образования,</a:t>
            </a:r>
            <a:r>
              <a:rPr lang="ru-RU" sz="1300" kern="50" spc="10" dirty="0">
                <a:solidFill>
                  <a:srgbClr val="000000"/>
                </a:solidFill>
                <a:latin typeface="Times New Roman"/>
                <a:ea typeface="Times New Roman"/>
              </a:rPr>
              <a:t> </a:t>
            </a:r>
            <a:r>
              <a:rPr lang="ru-RU" sz="1300" kern="50" dirty="0">
                <a:solidFill>
                  <a:srgbClr val="000000"/>
                </a:solidFill>
                <a:latin typeface="Times New Roman"/>
                <a:ea typeface="Times New Roman"/>
              </a:rPr>
              <a:t>или является автором (соавтором) изданных учебников, учебно-методических пособий, включенных в перечень учебников, учебно-методических комплексов и учебно-методических пособий, утвержденных уполномоченным органом в сфере образования или рекомендованных Республиканским учебно-методическим советом при Департаменте технического и профессионального образования или входит в состав экспертов по экспертизе тестовых заданий, учебников, учебно-методических комплексов, или является экспертом чемпионатов </a:t>
            </a:r>
            <a:r>
              <a:rPr lang="ru-RU" sz="1300" kern="50" dirty="0" err="1">
                <a:solidFill>
                  <a:srgbClr val="000000"/>
                </a:solidFill>
                <a:latin typeface="Times New Roman"/>
                <a:ea typeface="Times New Roman"/>
              </a:rPr>
              <a:t>уорлд</a:t>
            </a:r>
            <a:r>
              <a:rPr lang="ru-RU" sz="1300" kern="50" dirty="0">
                <a:solidFill>
                  <a:srgbClr val="000000"/>
                </a:solidFill>
                <a:latin typeface="Times New Roman"/>
                <a:ea typeface="Times New Roman"/>
              </a:rPr>
              <a:t> </a:t>
            </a:r>
            <a:r>
              <a:rPr lang="ru-RU" sz="1300" kern="50" dirty="0" err="1">
                <a:solidFill>
                  <a:srgbClr val="000000"/>
                </a:solidFill>
                <a:latin typeface="Times New Roman"/>
                <a:ea typeface="Times New Roman"/>
              </a:rPr>
              <a:t>скилс</a:t>
            </a:r>
            <a:r>
              <a:rPr lang="ru-RU" sz="1300" kern="50" dirty="0">
                <a:solidFill>
                  <a:srgbClr val="000000"/>
                </a:solidFill>
                <a:latin typeface="Times New Roman"/>
                <a:ea typeface="Times New Roman"/>
              </a:rPr>
              <a:t>                                                  (</a:t>
            </a:r>
            <a:r>
              <a:rPr lang="ru-RU" sz="1300" kern="50" dirty="0" err="1">
                <a:solidFill>
                  <a:srgbClr val="000000"/>
                </a:solidFill>
                <a:latin typeface="Times New Roman"/>
                <a:ea typeface="Times New Roman"/>
              </a:rPr>
              <a:t>WorldSkills</a:t>
            </a:r>
            <a:r>
              <a:rPr lang="ru-RU" sz="1300" kern="50" dirty="0">
                <a:solidFill>
                  <a:srgbClr val="000000"/>
                </a:solidFill>
                <a:latin typeface="Times New Roman"/>
                <a:ea typeface="Times New Roman"/>
              </a:rPr>
              <a:t>) (конкурс профессионального мастерства) или тренером по повышению квалификации педагогов; </a:t>
            </a:r>
            <a:endParaRPr lang="ru-RU" sz="1300" kern="50" dirty="0">
              <a:latin typeface="Times New Roman"/>
              <a:ea typeface="Times New Roman"/>
            </a:endParaRPr>
          </a:p>
          <a:p>
            <a:pPr indent="540385" algn="just">
              <a:spcAft>
                <a:spcPts val="0"/>
              </a:spcAft>
            </a:pPr>
            <a:r>
              <a:rPr lang="ru-RU" sz="1300" kern="50" dirty="0">
                <a:solidFill>
                  <a:srgbClr val="000000"/>
                </a:solidFill>
                <a:latin typeface="Times New Roman"/>
                <a:ea typeface="Times New Roman"/>
              </a:rPr>
              <a:t>является призером или победителем республиканских или международных профессиональных конкурсов, или олимпиад или подготовил победителей или призеров олимпиад, конкурсов, соревнований на республиканском или международном уровнях в соответствии с перечнем, утвержденным уполномоченным органом в сфере образования;</a:t>
            </a:r>
            <a:endParaRPr lang="ru-RU" sz="1300" kern="50" dirty="0">
              <a:latin typeface="Times New Roman"/>
              <a:ea typeface="Times New Roman"/>
            </a:endParaRPr>
          </a:p>
          <a:p>
            <a:pPr indent="540385" algn="just">
              <a:spcAft>
                <a:spcPts val="0"/>
              </a:spcAft>
            </a:pPr>
            <a:r>
              <a:rPr lang="ru-RU" sz="1300" kern="50" dirty="0">
                <a:solidFill>
                  <a:srgbClr val="000000"/>
                </a:solidFill>
                <a:latin typeface="Times New Roman"/>
                <a:ea typeface="Times New Roman"/>
              </a:rPr>
              <a:t>является участником или призером, или победителем Национальной премии «Учитель Казахстана», обладателем звания «Лучший педагог» (при наличии);</a:t>
            </a:r>
            <a:endParaRPr lang="ru-RU" sz="1300" kern="50" dirty="0">
              <a:latin typeface="Times New Roman"/>
              <a:ea typeface="Times New Roman"/>
            </a:endParaRPr>
          </a:p>
          <a:p>
            <a:pPr indent="540385" algn="just">
              <a:spcAft>
                <a:spcPts val="0"/>
              </a:spcAft>
            </a:pPr>
            <a:r>
              <a:rPr lang="ru-RU" sz="1300" kern="50" dirty="0">
                <a:solidFill>
                  <a:srgbClr val="000000"/>
                </a:solidFill>
                <a:latin typeface="Times New Roman"/>
                <a:ea typeface="Times New Roman"/>
              </a:rPr>
              <a:t>распространяет опыт работы, используя </a:t>
            </a:r>
            <a:r>
              <a:rPr lang="ru-RU" sz="1300" kern="50" dirty="0" err="1">
                <a:solidFill>
                  <a:srgbClr val="000000"/>
                </a:solidFill>
                <a:latin typeface="Times New Roman"/>
                <a:ea typeface="Times New Roman"/>
              </a:rPr>
              <a:t>интернет-ресурсы</a:t>
            </a:r>
            <a:r>
              <a:rPr lang="ru-RU" sz="1300" kern="50" dirty="0">
                <a:solidFill>
                  <a:srgbClr val="000000"/>
                </a:solidFill>
                <a:latin typeface="Times New Roman"/>
                <a:ea typeface="Times New Roman"/>
              </a:rPr>
              <a:t>;</a:t>
            </a:r>
            <a:endParaRPr lang="ru-RU" sz="1300" kern="50" dirty="0">
              <a:latin typeface="Times New Roman"/>
              <a:ea typeface="Times New Roman"/>
            </a:endParaRPr>
          </a:p>
          <a:p>
            <a:pPr indent="540385" algn="just">
              <a:spcAft>
                <a:spcPts val="0"/>
              </a:spcAft>
            </a:pPr>
            <a:r>
              <a:rPr lang="ru-RU" sz="1300" kern="50" dirty="0">
                <a:solidFill>
                  <a:srgbClr val="000000"/>
                </a:solidFill>
                <a:latin typeface="Times New Roman"/>
                <a:ea typeface="Times New Roman"/>
              </a:rPr>
              <a:t>осуществляет наставничество и планирует развитие сети профессионального сообщества на уровне области, республики (при наличии);</a:t>
            </a:r>
            <a:endParaRPr lang="ru-RU" sz="1300" kern="50" dirty="0">
              <a:latin typeface="Times New Roman"/>
              <a:ea typeface="Times New Roman"/>
            </a:endParaRPr>
          </a:p>
          <a:p>
            <a:pPr indent="540385" algn="just">
              <a:spcAft>
                <a:spcPts val="0"/>
              </a:spcAft>
            </a:pPr>
            <a:r>
              <a:rPr lang="ru-RU" sz="1300" kern="50" dirty="0">
                <a:solidFill>
                  <a:srgbClr val="000000"/>
                </a:solidFill>
                <a:latin typeface="Times New Roman"/>
                <a:ea typeface="Times New Roman"/>
              </a:rPr>
              <a:t>входит в состав экспертов по экспертизе учебников, учебно-методических комплексов и учебно-методических пособий в соответствии с «Электронной базой экспертов» Республиканского научно-практического центра экспертизы содержания образования или рекомендованных Республиканским учебно-методическим советом при Департаменте технического и профессионального образования (при наличии);        </a:t>
            </a:r>
            <a:endParaRPr lang="ru-RU" sz="1300" kern="50" dirty="0">
              <a:latin typeface="Times New Roman"/>
              <a:ea typeface="Times New Roman"/>
            </a:endParaRPr>
          </a:p>
          <a:p>
            <a:pPr indent="540385" algn="just">
              <a:spcAft>
                <a:spcPts val="0"/>
              </a:spcAft>
            </a:pPr>
            <a:r>
              <a:rPr lang="ru-RU" sz="1300" kern="50" dirty="0">
                <a:solidFill>
                  <a:srgbClr val="000000"/>
                </a:solidFill>
                <a:latin typeface="Times New Roman"/>
                <a:ea typeface="Times New Roman"/>
              </a:rPr>
              <a:t>обобщает опыт на уровне республики, участвует в организации и проведении семинаров, конференций для педагогов, организованных подведомственными организациями образования соответствующего уполномоченного органа;</a:t>
            </a:r>
            <a:endParaRPr lang="ru-RU" sz="1300" kern="50" dirty="0">
              <a:latin typeface="Times New Roman"/>
              <a:ea typeface="Times New Roman"/>
            </a:endParaRPr>
          </a:p>
          <a:p>
            <a:pPr indent="540385" algn="just">
              <a:spcAft>
                <a:spcPts val="0"/>
              </a:spcAft>
            </a:pPr>
            <a:r>
              <a:rPr lang="ru-RU" sz="1300" kern="50" dirty="0">
                <a:solidFill>
                  <a:srgbClr val="000000"/>
                </a:solidFill>
                <a:latin typeface="Times New Roman"/>
                <a:ea typeface="Times New Roman"/>
              </a:rPr>
              <a:t>подготовил видео-, телеуроки, включенные для трансляции на телевидении </a:t>
            </a:r>
          </a:p>
          <a:p>
            <a:pPr indent="540385" algn="just">
              <a:spcAft>
                <a:spcPts val="0"/>
              </a:spcAft>
            </a:pPr>
            <a:r>
              <a:rPr lang="ru-RU" sz="1300" kern="50" dirty="0">
                <a:solidFill>
                  <a:srgbClr val="000000"/>
                </a:solidFill>
                <a:latin typeface="Times New Roman"/>
                <a:ea typeface="Times New Roman"/>
              </a:rPr>
              <a:t>страны, области, размещенные на образовательных порталах (при наличии).</a:t>
            </a:r>
            <a:endParaRPr lang="ru-RU" sz="1300" kern="50" dirty="0">
              <a:latin typeface="Times New Roman"/>
              <a:ea typeface="Times New Roman"/>
            </a:endParaRPr>
          </a:p>
          <a:p>
            <a:pPr algn="just">
              <a:spcAft>
                <a:spcPts val="0"/>
              </a:spcAft>
            </a:pPr>
            <a:endParaRPr lang="ru-RU" sz="1300" kern="50" spc="10" dirty="0">
              <a:solidFill>
                <a:srgbClr val="000000"/>
              </a:solidFill>
              <a:latin typeface="Times New Roman"/>
              <a:ea typeface="Times New Roman"/>
            </a:endParaRPr>
          </a:p>
        </p:txBody>
      </p:sp>
    </p:spTree>
    <p:extLst>
      <p:ext uri="{BB962C8B-B14F-4D97-AF65-F5344CB8AC3E}">
        <p14:creationId xmlns:p14="http://schemas.microsoft.com/office/powerpoint/2010/main" val="32337320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kern="50" dirty="0">
                <a:solidFill>
                  <a:srgbClr val="000000"/>
                </a:solidFill>
                <a:latin typeface="Times New Roman"/>
                <a:ea typeface="Times New Roman"/>
              </a:rPr>
              <a:t>Параграф 1. Порядок очередного присвоения квалификационных категорий педагогам</a:t>
            </a:r>
            <a:endParaRPr lang="ru-RU" sz="1600" kern="50" dirty="0">
              <a:latin typeface="Times New Roman"/>
              <a:ea typeface="Times New Roman"/>
            </a:endParaRPr>
          </a:p>
          <a:p>
            <a:pPr indent="540385" algn="ctr">
              <a:spcAft>
                <a:spcPts val="0"/>
              </a:spcAft>
            </a:pP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endParaRPr lang="ru-RU" sz="1200" kern="50" dirty="0">
              <a:solidFill>
                <a:srgbClr val="000000"/>
              </a:solidFill>
              <a:latin typeface="Times New Roman"/>
              <a:ea typeface="Times New Roman"/>
            </a:endParaRPr>
          </a:p>
          <a:p>
            <a:pPr indent="540385" algn="just">
              <a:spcAft>
                <a:spcPts val="0"/>
              </a:spcAft>
            </a:pPr>
            <a:r>
              <a:rPr lang="ru-RU" sz="1600" b="1" kern="50" dirty="0">
                <a:solidFill>
                  <a:srgbClr val="000000"/>
                </a:solidFill>
                <a:latin typeface="Times New Roman"/>
                <a:ea typeface="Times New Roman"/>
              </a:rPr>
              <a:t>92.</a:t>
            </a:r>
            <a:r>
              <a:rPr lang="ru-RU" sz="1600" kern="50" dirty="0">
                <a:solidFill>
                  <a:srgbClr val="000000"/>
                </a:solidFill>
                <a:latin typeface="Times New Roman"/>
                <a:ea typeface="Times New Roman"/>
              </a:rPr>
              <a:t> </a:t>
            </a:r>
            <a:r>
              <a:rPr lang="ru-RU" sz="1600" b="1" kern="50" dirty="0">
                <a:solidFill>
                  <a:srgbClr val="FF0000"/>
                </a:solidFill>
                <a:latin typeface="Times New Roman"/>
                <a:ea typeface="Times New Roman"/>
              </a:rPr>
              <a:t>Педагоги </a:t>
            </a:r>
            <a:r>
              <a:rPr lang="ru-RU" sz="1600" b="1" kern="50" dirty="0" err="1">
                <a:solidFill>
                  <a:srgbClr val="FF0000"/>
                </a:solidFill>
                <a:latin typeface="Times New Roman"/>
                <a:ea typeface="Times New Roman"/>
              </a:rPr>
              <a:t>предпенсионного</a:t>
            </a:r>
            <a:r>
              <a:rPr lang="ru-RU" sz="1600" b="1" kern="50" dirty="0">
                <a:solidFill>
                  <a:srgbClr val="FF0000"/>
                </a:solidFill>
                <a:latin typeface="Times New Roman"/>
                <a:ea typeface="Times New Roman"/>
              </a:rPr>
              <a:t> возраста</a:t>
            </a:r>
            <a:r>
              <a:rPr lang="ru-RU" sz="1600" kern="50" dirty="0">
                <a:solidFill>
                  <a:srgbClr val="000000"/>
                </a:solidFill>
                <a:latin typeface="Times New Roman"/>
                <a:ea typeface="Times New Roman"/>
              </a:rPr>
              <a:t>, которым осталось менее двух лет до выхода на пенсию, в соответствии с пунктом 1 статьи 53 Трудового кодекса Республики Казахстан освобождаются от НКТ. </a:t>
            </a:r>
            <a:endParaRPr lang="ru-RU" sz="1600" kern="50" dirty="0">
              <a:latin typeface="Times New Roman"/>
              <a:ea typeface="Times New Roman"/>
            </a:endParaRPr>
          </a:p>
          <a:p>
            <a:pPr indent="540385" algn="just">
              <a:spcAft>
                <a:spcPts val="0"/>
              </a:spcAft>
            </a:pPr>
            <a:r>
              <a:rPr lang="ru-RU" sz="1600" b="1" kern="50" dirty="0">
                <a:latin typeface="Times New Roman"/>
                <a:ea typeface="Times New Roman"/>
              </a:rPr>
              <a:t>93.</a:t>
            </a:r>
            <a:r>
              <a:rPr lang="ru-RU" sz="1600" b="1" kern="50" dirty="0">
                <a:solidFill>
                  <a:srgbClr val="FF0000"/>
                </a:solidFill>
                <a:latin typeface="Times New Roman"/>
                <a:ea typeface="Times New Roman"/>
              </a:rPr>
              <a:t> Педагоги пенсионного возраста</a:t>
            </a:r>
            <a:r>
              <a:rPr lang="ru-RU" sz="1600" kern="50" dirty="0">
                <a:solidFill>
                  <a:srgbClr val="000000"/>
                </a:solidFill>
                <a:latin typeface="Times New Roman"/>
                <a:ea typeface="Times New Roman"/>
              </a:rPr>
              <a:t>, продолжающие осуществлять педагогическую деятельность после выхода на пенсию, проходят процедуру аттестации на общих основаниях. </a:t>
            </a:r>
            <a:endParaRPr lang="ru-RU" sz="1600" kern="50" dirty="0">
              <a:latin typeface="Times New Roman"/>
              <a:ea typeface="Times New Roman"/>
            </a:endParaRPr>
          </a:p>
          <a:p>
            <a:pPr indent="540385" algn="just">
              <a:spcAft>
                <a:spcPts val="0"/>
              </a:spcAft>
            </a:pPr>
            <a:r>
              <a:rPr lang="ru-RU" sz="1600" b="1" kern="50" dirty="0">
                <a:solidFill>
                  <a:srgbClr val="FF0000"/>
                </a:solidFill>
                <a:latin typeface="Times New Roman"/>
                <a:ea typeface="Times New Roman"/>
              </a:rPr>
              <a:t>При отказе от процедуры присвоения </a:t>
            </a:r>
            <a:r>
              <a:rPr lang="ru-RU" sz="1600" kern="50" dirty="0">
                <a:solidFill>
                  <a:srgbClr val="000000"/>
                </a:solidFill>
                <a:latin typeface="Times New Roman"/>
                <a:ea typeface="Times New Roman"/>
              </a:rPr>
              <a:t>(подтверждения) квалификационной категории на общих основаниях квалификационная категория снижается </a:t>
            </a:r>
            <a:r>
              <a:rPr lang="ru-RU" sz="1600" b="1" kern="50" dirty="0">
                <a:solidFill>
                  <a:srgbClr val="FF0000"/>
                </a:solidFill>
                <a:latin typeface="Times New Roman"/>
                <a:ea typeface="Times New Roman"/>
              </a:rPr>
              <a:t>до квалификационной категории «педагог». </a:t>
            </a:r>
          </a:p>
          <a:p>
            <a:pPr indent="540385" algn="just">
              <a:spcAft>
                <a:spcPts val="0"/>
              </a:spcAft>
            </a:pPr>
            <a:r>
              <a:rPr lang="ru-RU" sz="1600" kern="50" dirty="0">
                <a:solidFill>
                  <a:srgbClr val="000000"/>
                </a:solidFill>
                <a:latin typeface="Times New Roman"/>
                <a:ea typeface="Times New Roman"/>
              </a:rPr>
              <a:t>96. Присвоение квалификационной категории педагогам осуществляется в соответствии со специальностью (квалификацией), указанной в дипломе об образовании, или документе о переподготовке с присвоением соответствующей квалификации по занимаемой должности. </a:t>
            </a:r>
            <a:endParaRPr lang="ru-RU" sz="1400" kern="50" dirty="0">
              <a:latin typeface="Times New Roman"/>
              <a:ea typeface="Times New Roman"/>
            </a:endParaRPr>
          </a:p>
          <a:p>
            <a:pPr indent="540385" algn="just">
              <a:spcAft>
                <a:spcPts val="0"/>
              </a:spcAft>
            </a:pPr>
            <a:r>
              <a:rPr lang="ru-RU" sz="1600" kern="50" dirty="0">
                <a:solidFill>
                  <a:srgbClr val="000000"/>
                </a:solidFill>
                <a:latin typeface="Times New Roman"/>
                <a:ea typeface="Times New Roman"/>
              </a:rPr>
              <a:t>97. При преподавании дисциплин, указанных в дипломе об образовании как одна специальность, присвоение квалификационной категории проводится по основной должности с указанием преподаваемого/преподаваемых предмета/предметов (по выбору) и присваивается категория по основной должности. Квалификационная категория, присвоенная по основной должности, распространяется на все преподаваемые предметы/дисциплины по соответствующему направлению.</a:t>
            </a:r>
            <a:endParaRPr lang="ru-RU" sz="1400" kern="50" dirty="0">
              <a:latin typeface="Times New Roman"/>
              <a:ea typeface="Times New Roman"/>
            </a:endParaRPr>
          </a:p>
          <a:p>
            <a:pPr indent="540385" algn="just">
              <a:spcAft>
                <a:spcPts val="0"/>
              </a:spcAft>
            </a:pPr>
            <a:endParaRPr lang="ru-RU" sz="1600" kern="50" spc="10" dirty="0">
              <a:solidFill>
                <a:srgbClr val="000000"/>
              </a:solidFill>
              <a:latin typeface="Times New Roman"/>
              <a:ea typeface="Times New Roman"/>
            </a:endParaRPr>
          </a:p>
        </p:txBody>
      </p:sp>
    </p:spTree>
    <p:extLst>
      <p:ext uri="{BB962C8B-B14F-4D97-AF65-F5344CB8AC3E}">
        <p14:creationId xmlns:p14="http://schemas.microsoft.com/office/powerpoint/2010/main" val="34399012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kern="50" dirty="0">
                <a:solidFill>
                  <a:srgbClr val="000000"/>
                </a:solidFill>
                <a:latin typeface="Times New Roman"/>
                <a:ea typeface="Times New Roman"/>
              </a:rPr>
              <a:t>Параграф 1. Порядок очередного присвоения квалификационных категорий педагогам</a:t>
            </a:r>
            <a:endParaRPr lang="ru-RU" sz="1600" kern="50" dirty="0">
              <a:latin typeface="Times New Roman"/>
              <a:ea typeface="Times New Roman"/>
            </a:endParaRPr>
          </a:p>
          <a:p>
            <a:pPr indent="540385" algn="ctr">
              <a:spcAft>
                <a:spcPts val="0"/>
              </a:spcAft>
            </a:pP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endParaRPr lang="ru-RU" sz="1200" kern="50" dirty="0">
              <a:solidFill>
                <a:srgbClr val="000000"/>
              </a:solidFill>
              <a:latin typeface="Times New Roman"/>
              <a:ea typeface="Times New Roman"/>
            </a:endParaRPr>
          </a:p>
          <a:p>
            <a:pPr indent="540385" algn="just">
              <a:spcAft>
                <a:spcPts val="0"/>
              </a:spcAft>
            </a:pPr>
            <a:r>
              <a:rPr lang="ru-RU" sz="1600" kern="50" dirty="0">
                <a:solidFill>
                  <a:srgbClr val="000000"/>
                </a:solidFill>
                <a:latin typeface="Times New Roman"/>
                <a:ea typeface="Times New Roman"/>
              </a:rPr>
              <a:t>105. </a:t>
            </a:r>
            <a:r>
              <a:rPr lang="ru-RU" sz="1600" b="1" kern="50" dirty="0">
                <a:solidFill>
                  <a:srgbClr val="FF0000"/>
                </a:solidFill>
                <a:latin typeface="Times New Roman"/>
                <a:ea typeface="Times New Roman"/>
              </a:rPr>
              <a:t>При преподавании предмета «Самопознание» </a:t>
            </a:r>
            <a:r>
              <a:rPr lang="ru-RU" sz="1600" kern="50" dirty="0">
                <a:solidFill>
                  <a:srgbClr val="000000"/>
                </a:solidFill>
                <a:latin typeface="Times New Roman"/>
                <a:ea typeface="Times New Roman"/>
              </a:rPr>
              <a:t>у педагога квалификационная категория приравнивается к квалификационной категории по ранее преподаваемому предмету при наличии документа о курсах повышения квалификации по предмету «Самопознание» по образовательным программам, согласованным с уполномоченным органом и сохраняется до истечения срока действия.</a:t>
            </a:r>
          </a:p>
          <a:p>
            <a:pPr indent="540385" algn="just">
              <a:spcAft>
                <a:spcPts val="0"/>
              </a:spcAft>
            </a:pPr>
            <a:r>
              <a:rPr lang="ru-RU" sz="1400" kern="50" dirty="0">
                <a:solidFill>
                  <a:srgbClr val="000000"/>
                </a:solidFill>
                <a:latin typeface="Times New Roman"/>
                <a:ea typeface="Times New Roman"/>
              </a:rPr>
              <a:t>106. При очередном, досрочном присвоении (подтверждении) квалификационных категорий педагоги по предмету </a:t>
            </a:r>
            <a:r>
              <a:rPr lang="ru-RU" sz="1400" kern="50" dirty="0">
                <a:solidFill>
                  <a:srgbClr val="FF0000"/>
                </a:solidFill>
                <a:latin typeface="Times New Roman"/>
                <a:ea typeface="Times New Roman"/>
              </a:rPr>
              <a:t>«Самопознание» </a:t>
            </a:r>
            <a:r>
              <a:rPr lang="ru-RU" sz="1400" kern="50" dirty="0">
                <a:solidFill>
                  <a:srgbClr val="000000"/>
                </a:solidFill>
                <a:latin typeface="Times New Roman"/>
                <a:ea typeface="Times New Roman"/>
              </a:rPr>
              <a:t>проходят НКТ по специальности в соответствии с дипломом или по предмету «Самопознание». </a:t>
            </a:r>
            <a:endParaRPr lang="ru-KZ" sz="1400" kern="50" dirty="0">
              <a:solidFill>
                <a:srgbClr val="000000"/>
              </a:solidFill>
              <a:latin typeface="Times New Roman"/>
              <a:ea typeface="Times New Roman"/>
            </a:endParaRPr>
          </a:p>
          <a:p>
            <a:pPr indent="540385" algn="just"/>
            <a:r>
              <a:rPr lang="ru-RU" sz="1400" dirty="0">
                <a:solidFill>
                  <a:srgbClr val="000000"/>
                </a:solidFill>
                <a:effectLst/>
                <a:latin typeface="Times New Roman" panose="02020603050405020304" pitchFamily="18" charset="0"/>
                <a:ea typeface="Times New Roman" panose="02020603050405020304" pitchFamily="18" charset="0"/>
              </a:rPr>
              <a:t>107. Педагогам </a:t>
            </a:r>
            <a:r>
              <a:rPr lang="ru-RU" sz="1400" dirty="0">
                <a:solidFill>
                  <a:srgbClr val="FF0000"/>
                </a:solidFill>
                <a:effectLst/>
                <a:latin typeface="Times New Roman" panose="02020603050405020304" pitchFamily="18" charset="0"/>
                <a:ea typeface="Times New Roman" panose="02020603050405020304" pitchFamily="18" charset="0"/>
              </a:rPr>
              <a:t>дошкольных организаций </a:t>
            </a:r>
            <a:r>
              <a:rPr lang="ru-RU" sz="1400" dirty="0">
                <a:solidFill>
                  <a:srgbClr val="000000"/>
                </a:solidFill>
                <a:effectLst/>
                <a:latin typeface="Times New Roman" panose="02020603050405020304" pitchFamily="18" charset="0"/>
                <a:ea typeface="Times New Roman" panose="02020603050405020304" pitchFamily="18" charset="0"/>
              </a:rPr>
              <a:t>образования, имеющим педагогическое образование не по профилю, присваивается квалификационная категория при наличии документа о переподготовке по соответствующему профилю.</a:t>
            </a:r>
            <a:endParaRPr lang="ru-KZ" sz="1400" dirty="0">
              <a:solidFill>
                <a:srgbClr val="000000"/>
              </a:solidFill>
              <a:latin typeface="Times New Roman" panose="02020603050405020304" pitchFamily="18" charset="0"/>
              <a:ea typeface="Times New Roman" panose="02020603050405020304" pitchFamily="18" charset="0"/>
            </a:endParaRPr>
          </a:p>
          <a:p>
            <a:pPr indent="540385" algn="just"/>
            <a:r>
              <a:rPr lang="ru-RU" sz="1400" dirty="0">
                <a:solidFill>
                  <a:srgbClr val="000000"/>
                </a:solidFill>
                <a:effectLst/>
                <a:latin typeface="Times New Roman" panose="02020603050405020304" pitchFamily="18" charset="0"/>
                <a:ea typeface="Times New Roman" panose="02020603050405020304" pitchFamily="18" charset="0"/>
              </a:rPr>
              <a:t>108. Педагоги, преподающие предмет </a:t>
            </a:r>
            <a:r>
              <a:rPr lang="ru-RU" sz="1400" dirty="0">
                <a:solidFill>
                  <a:srgbClr val="FF0000"/>
                </a:solidFill>
                <a:effectLst/>
                <a:latin typeface="Times New Roman" panose="02020603050405020304" pitchFamily="18" charset="0"/>
                <a:ea typeface="Times New Roman" panose="02020603050405020304" pitchFamily="18" charset="0"/>
              </a:rPr>
              <a:t>"Художественный труд", </a:t>
            </a:r>
            <a:r>
              <a:rPr lang="ru-RU" sz="1400" dirty="0">
                <a:solidFill>
                  <a:srgbClr val="000000"/>
                </a:solidFill>
                <a:effectLst/>
                <a:latin typeface="Times New Roman" panose="02020603050405020304" pitchFamily="18" charset="0"/>
                <a:ea typeface="Times New Roman" panose="02020603050405020304" pitchFamily="18" charset="0"/>
              </a:rPr>
              <a:t>проходят аттестацию с дипломом по специальностям "Технология", "Изобразительное искусство", "Черчение"; </a:t>
            </a:r>
            <a:endParaRPr lang="ru-KZ" sz="1400" dirty="0">
              <a:solidFill>
                <a:srgbClr val="000000"/>
              </a:solidFill>
              <a:effectLst/>
              <a:latin typeface="Times New Roman" panose="02020603050405020304" pitchFamily="18" charset="0"/>
              <a:ea typeface="Times New Roman" panose="02020603050405020304" pitchFamily="18" charset="0"/>
            </a:endParaRPr>
          </a:p>
          <a:p>
            <a:pPr indent="540385" algn="just"/>
            <a:r>
              <a:rPr lang="ru-RU" sz="1400" dirty="0">
                <a:solidFill>
                  <a:srgbClr val="000000"/>
                </a:solidFill>
                <a:effectLst/>
                <a:latin typeface="Times New Roman" panose="02020603050405020304" pitchFamily="18" charset="0"/>
                <a:ea typeface="Times New Roman" panose="02020603050405020304" pitchFamily="18" charset="0"/>
              </a:rPr>
              <a:t>по предмету </a:t>
            </a:r>
            <a:r>
              <a:rPr lang="ru-RU" sz="1400" dirty="0">
                <a:solidFill>
                  <a:srgbClr val="FF0000"/>
                </a:solidFill>
                <a:effectLst/>
                <a:latin typeface="Times New Roman" panose="02020603050405020304" pitchFamily="18" charset="0"/>
                <a:ea typeface="Times New Roman" panose="02020603050405020304" pitchFamily="18" charset="0"/>
              </a:rPr>
              <a:t>"Графика и проектирование" </a:t>
            </a:r>
            <a:r>
              <a:rPr lang="ru-RU" sz="1400" dirty="0">
                <a:solidFill>
                  <a:srgbClr val="000000"/>
                </a:solidFill>
                <a:effectLst/>
                <a:latin typeface="Times New Roman" panose="02020603050405020304" pitchFamily="18" charset="0"/>
                <a:ea typeface="Times New Roman" panose="02020603050405020304" pitchFamily="18" charset="0"/>
              </a:rPr>
              <a:t>– с дипломом по специальностям: "Изобразительное искусство", "Черчение", "Информатика", а также учитывается профессиональное обучение с учетом ранее присвоенной квалификационной категории.</a:t>
            </a:r>
            <a:endParaRPr lang="ru-KZ" sz="1400" dirty="0">
              <a:solidFill>
                <a:srgbClr val="000000"/>
              </a:solidFill>
              <a:effectLst/>
              <a:latin typeface="Times New Roman" panose="02020603050405020304" pitchFamily="18" charset="0"/>
              <a:ea typeface="Times New Roman" panose="02020603050405020304" pitchFamily="18" charset="0"/>
            </a:endParaRPr>
          </a:p>
          <a:p>
            <a:pPr indent="540385" algn="just"/>
            <a:r>
              <a:rPr lang="ru-RU" sz="1400" dirty="0">
                <a:solidFill>
                  <a:srgbClr val="000000"/>
                </a:solidFill>
                <a:effectLst/>
                <a:latin typeface="Times New Roman" panose="02020603050405020304" pitchFamily="18" charset="0"/>
                <a:ea typeface="Times New Roman" panose="02020603050405020304" pitchFamily="18" charset="0"/>
              </a:rPr>
              <a:t>110. Педагоги, преподающие в общеобразовательных школах, </a:t>
            </a:r>
            <a:r>
              <a:rPr lang="ru-RU" sz="1400" dirty="0">
                <a:solidFill>
                  <a:srgbClr val="FF0000"/>
                </a:solidFill>
                <a:effectLst/>
                <a:latin typeface="Times New Roman" panose="02020603050405020304" pitchFamily="18" charset="0"/>
                <a:ea typeface="Times New Roman" panose="02020603050405020304" pitchFamily="18" charset="0"/>
              </a:rPr>
              <a:t>реализующие инклюзивное образование</a:t>
            </a:r>
            <a:r>
              <a:rPr lang="ru-RU" sz="1400" dirty="0">
                <a:solidFill>
                  <a:srgbClr val="000000"/>
                </a:solidFill>
                <a:effectLst/>
                <a:latin typeface="Times New Roman" panose="02020603050405020304" pitchFamily="18" charset="0"/>
                <a:ea typeface="Times New Roman" panose="02020603050405020304" pitchFamily="18" charset="0"/>
              </a:rPr>
              <a:t>, проходят очередное присвоение квалификационной категории в соответствии с указанной в дипломе специальностью при этом в портфолио отражают материалы по работе с детьми с особыми образовательными потребностями.</a:t>
            </a:r>
            <a:endParaRPr lang="ru-RU" sz="1400" dirty="0">
              <a:effectLst/>
              <a:latin typeface="Times New Roman" panose="02020603050405020304" pitchFamily="18" charset="0"/>
              <a:ea typeface="Times New Roman" panose="02020603050405020304" pitchFamily="18" charset="0"/>
            </a:endParaRPr>
          </a:p>
          <a:p>
            <a:pPr indent="540385" algn="just"/>
            <a:endParaRPr lang="ru-RU" sz="1400" dirty="0">
              <a:effectLst/>
              <a:latin typeface="Times New Roman" panose="02020603050405020304" pitchFamily="18" charset="0"/>
              <a:ea typeface="Times New Roman" panose="02020603050405020304" pitchFamily="18" charset="0"/>
            </a:endParaRPr>
          </a:p>
          <a:p>
            <a:pPr indent="540385" algn="just"/>
            <a:endParaRPr lang="ru-RU" sz="1400" dirty="0">
              <a:effectLst/>
              <a:latin typeface="Times New Roman" panose="02020603050405020304" pitchFamily="18" charset="0"/>
              <a:ea typeface="Times New Roman" panose="02020603050405020304" pitchFamily="18" charset="0"/>
            </a:endParaRPr>
          </a:p>
          <a:p>
            <a:pPr indent="540385" algn="just">
              <a:spcAft>
                <a:spcPts val="0"/>
              </a:spcAft>
            </a:pPr>
            <a:endParaRPr lang="ru-RU" sz="1400" kern="50" dirty="0">
              <a:latin typeface="Times New Roman"/>
              <a:ea typeface="Times New Roman"/>
            </a:endParaRPr>
          </a:p>
          <a:p>
            <a:pPr indent="540385" algn="just">
              <a:spcAft>
                <a:spcPts val="0"/>
              </a:spcAft>
            </a:pPr>
            <a:endParaRPr lang="ru-RU" sz="1400" kern="50" dirty="0">
              <a:latin typeface="Times New Roman"/>
              <a:ea typeface="Times New Roman"/>
            </a:endParaRPr>
          </a:p>
          <a:p>
            <a:pPr indent="540385" algn="just">
              <a:spcAft>
                <a:spcPts val="0"/>
              </a:spcAft>
            </a:pPr>
            <a:endParaRPr lang="ru-RU" sz="1600" b="1" kern="50" dirty="0">
              <a:solidFill>
                <a:srgbClr val="FF0000"/>
              </a:solidFill>
              <a:latin typeface="Times New Roman"/>
              <a:ea typeface="Times New Roman"/>
            </a:endParaRPr>
          </a:p>
          <a:p>
            <a:pPr indent="540385" algn="just">
              <a:spcAft>
                <a:spcPts val="0"/>
              </a:spcAft>
            </a:pPr>
            <a:endParaRPr lang="ru-RU" sz="1600" kern="50" spc="10" dirty="0">
              <a:solidFill>
                <a:srgbClr val="000000"/>
              </a:solidFill>
              <a:latin typeface="Times New Roman"/>
              <a:ea typeface="Times New Roman"/>
            </a:endParaRPr>
          </a:p>
        </p:txBody>
      </p:sp>
    </p:spTree>
    <p:extLst>
      <p:ext uri="{BB962C8B-B14F-4D97-AF65-F5344CB8AC3E}">
        <p14:creationId xmlns:p14="http://schemas.microsoft.com/office/powerpoint/2010/main" val="40096352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dirty="0">
                <a:solidFill>
                  <a:srgbClr val="000000"/>
                </a:solidFill>
                <a:latin typeface="Times New Roman"/>
                <a:ea typeface="Times New Roman"/>
              </a:rPr>
              <a:t>Параграф 2. Порядок досрочного присвоения квалификационных категорий педагогам</a:t>
            </a: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endParaRPr lang="ru-RU" sz="1200" kern="50" dirty="0">
              <a:solidFill>
                <a:srgbClr val="000000"/>
              </a:solidFill>
              <a:latin typeface="Times New Roman"/>
              <a:ea typeface="Times New Roman"/>
            </a:endParaRPr>
          </a:p>
          <a:p>
            <a:pPr indent="540385" algn="just">
              <a:spcAft>
                <a:spcPts val="0"/>
              </a:spcAft>
            </a:pPr>
            <a:r>
              <a:rPr lang="kk-KZ" sz="1600" spc="10" dirty="0">
                <a:solidFill>
                  <a:srgbClr val="000000"/>
                </a:solidFill>
                <a:latin typeface="Times New Roman"/>
                <a:ea typeface="Times New Roman"/>
              </a:rPr>
              <a:t>111</a:t>
            </a:r>
            <a:r>
              <a:rPr lang="ru-RU" sz="1600" spc="10" dirty="0">
                <a:solidFill>
                  <a:srgbClr val="000000"/>
                </a:solidFill>
                <a:latin typeface="Times New Roman"/>
                <a:ea typeface="Times New Roman"/>
              </a:rPr>
              <a:t>. </a:t>
            </a:r>
            <a:r>
              <a:rPr lang="kk-KZ" sz="1600" spc="10" dirty="0">
                <a:solidFill>
                  <a:srgbClr val="000000"/>
                </a:solidFill>
                <a:latin typeface="Times New Roman"/>
                <a:ea typeface="Times New Roman"/>
              </a:rPr>
              <a:t>Досрочное присвоение квалификационной категории допускается через два года после очередной аттестации.</a:t>
            </a:r>
          </a:p>
          <a:p>
            <a:pPr indent="540385" algn="just">
              <a:spcAft>
                <a:spcPts val="0"/>
              </a:spcAft>
            </a:pPr>
            <a:endParaRPr lang="kk-KZ" sz="1600" spc="10" dirty="0">
              <a:solidFill>
                <a:srgbClr val="000000"/>
              </a:solidFill>
              <a:latin typeface="Times New Roman"/>
              <a:ea typeface="Times New Roman"/>
            </a:endParaRPr>
          </a:p>
          <a:p>
            <a:pPr indent="540385" algn="just">
              <a:spcAft>
                <a:spcPts val="0"/>
              </a:spcAft>
            </a:pPr>
            <a:r>
              <a:rPr lang="ru-RU" sz="1600" kern="50" dirty="0">
                <a:solidFill>
                  <a:srgbClr val="000000"/>
                </a:solidFill>
                <a:latin typeface="Times New Roman"/>
                <a:ea typeface="Times New Roman"/>
              </a:rPr>
              <a:t>112. </a:t>
            </a:r>
            <a:r>
              <a:rPr lang="ru-RU" sz="1600" b="1" kern="50" dirty="0">
                <a:solidFill>
                  <a:srgbClr val="FF0000"/>
                </a:solidFill>
                <a:latin typeface="Times New Roman"/>
                <a:ea typeface="Times New Roman"/>
              </a:rPr>
              <a:t>Для досрочного присвоения квалификационной категории «педагог-модератор»</a:t>
            </a:r>
            <a:r>
              <a:rPr lang="ru-RU" sz="1600" kern="50" dirty="0">
                <a:solidFill>
                  <a:srgbClr val="000000"/>
                </a:solidFill>
                <a:latin typeface="Times New Roman"/>
                <a:ea typeface="Times New Roman"/>
              </a:rPr>
              <a:t> участвуют педагоги при соответствии не менее двум следующим требованиям:</a:t>
            </a:r>
            <a:endParaRPr lang="ru-RU" sz="1600" kern="50" dirty="0">
              <a:latin typeface="Times New Roman"/>
              <a:ea typeface="Times New Roman"/>
            </a:endParaRPr>
          </a:p>
          <a:p>
            <a:pPr indent="540385" algn="just">
              <a:spcAft>
                <a:spcPts val="0"/>
              </a:spcAft>
            </a:pPr>
            <a:r>
              <a:rPr lang="ru-RU" sz="1600" kern="50" dirty="0">
                <a:solidFill>
                  <a:srgbClr val="000000"/>
                </a:solidFill>
                <a:latin typeface="Times New Roman"/>
                <a:ea typeface="Times New Roman"/>
              </a:rPr>
              <a:t>окончившие высшее учебное заведение с правом преподавания предмета (дисциплины) на английском языке, имеющие сертификат (удостоверение), подтверждающие знание английского языка не ниже уровня С1 (по шкале </a:t>
            </a:r>
            <a:r>
              <a:rPr lang="ru-RU" sz="1600" kern="50" dirty="0" err="1">
                <a:solidFill>
                  <a:srgbClr val="000000"/>
                </a:solidFill>
                <a:latin typeface="Times New Roman"/>
                <a:ea typeface="Times New Roman"/>
              </a:rPr>
              <a:t>сефр</a:t>
            </a:r>
            <a:r>
              <a:rPr lang="ru-RU" sz="1600" kern="50" dirty="0">
                <a:solidFill>
                  <a:srgbClr val="000000"/>
                </a:solidFill>
                <a:latin typeface="Times New Roman"/>
                <a:ea typeface="Times New Roman"/>
              </a:rPr>
              <a:t> (CEFR) или имеющие диплом с присвоением академической степени «магистра» по научно-педагогическому профилю;</a:t>
            </a:r>
            <a:endParaRPr lang="ru-RU" sz="1600" kern="50" dirty="0">
              <a:latin typeface="Times New Roman"/>
              <a:ea typeface="Times New Roman"/>
            </a:endParaRPr>
          </a:p>
          <a:p>
            <a:pPr indent="540385" algn="just">
              <a:spcAft>
                <a:spcPts val="0"/>
              </a:spcAft>
            </a:pPr>
            <a:r>
              <a:rPr lang="ru-RU" sz="1600" kern="50" dirty="0">
                <a:solidFill>
                  <a:srgbClr val="000000"/>
                </a:solidFill>
                <a:latin typeface="Times New Roman"/>
                <a:ea typeface="Times New Roman"/>
              </a:rPr>
              <a:t>являющиеся призерами или победителями конкурсов профессионального мастерства на уровне района (города областного /республиканского значения) в соответствии с перечнем, утвержденным уполномоченным органом в области образования;</a:t>
            </a:r>
            <a:endParaRPr lang="ru-RU" sz="1600" kern="50" dirty="0">
              <a:latin typeface="Times New Roman"/>
              <a:ea typeface="Times New Roman"/>
            </a:endParaRPr>
          </a:p>
          <a:p>
            <a:pPr indent="540385" algn="just">
              <a:spcAft>
                <a:spcPts val="0"/>
              </a:spcAft>
            </a:pPr>
            <a:r>
              <a:rPr lang="ru-RU" sz="1600" kern="50" dirty="0">
                <a:solidFill>
                  <a:srgbClr val="000000"/>
                </a:solidFill>
                <a:latin typeface="Times New Roman"/>
                <a:ea typeface="Times New Roman"/>
              </a:rPr>
              <a:t>подготовившие победителей или призеров олимпиад, конкурсов, соревнований на областном уровне в соответствии с перечнем, утвержденным уполномоченным органом в области образования; </a:t>
            </a:r>
            <a:endParaRPr lang="ru-RU" sz="1600" kern="50" dirty="0">
              <a:latin typeface="Times New Roman"/>
              <a:ea typeface="Times New Roman"/>
            </a:endParaRPr>
          </a:p>
          <a:p>
            <a:pPr indent="540385" algn="just">
              <a:spcAft>
                <a:spcPts val="0"/>
              </a:spcAft>
            </a:pPr>
            <a:endParaRPr lang="ru-RU" sz="1600" kern="50" dirty="0">
              <a:latin typeface="Times New Roman"/>
              <a:ea typeface="Times New Roman"/>
            </a:endParaRPr>
          </a:p>
          <a:p>
            <a:pPr indent="540385" algn="just">
              <a:spcAft>
                <a:spcPts val="0"/>
              </a:spcAft>
            </a:pPr>
            <a:endParaRPr lang="ru-RU" sz="1400" b="1" kern="50" dirty="0">
              <a:solidFill>
                <a:srgbClr val="FF0000"/>
              </a:solidFill>
              <a:latin typeface="Times New Roman"/>
              <a:ea typeface="Times New Roman"/>
            </a:endParaRPr>
          </a:p>
          <a:p>
            <a:pPr indent="540385" algn="just">
              <a:spcAft>
                <a:spcPts val="0"/>
              </a:spcAft>
            </a:pPr>
            <a:endParaRPr lang="ru-RU" sz="1400" kern="50" spc="10" dirty="0">
              <a:solidFill>
                <a:srgbClr val="000000"/>
              </a:solidFill>
              <a:latin typeface="Times New Roman"/>
              <a:ea typeface="Times New Roman"/>
            </a:endParaRPr>
          </a:p>
        </p:txBody>
      </p:sp>
    </p:spTree>
    <p:extLst>
      <p:ext uri="{BB962C8B-B14F-4D97-AF65-F5344CB8AC3E}">
        <p14:creationId xmlns:p14="http://schemas.microsoft.com/office/powerpoint/2010/main" val="41255814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dirty="0">
                <a:solidFill>
                  <a:srgbClr val="000000"/>
                </a:solidFill>
                <a:latin typeface="Times New Roman"/>
                <a:ea typeface="Times New Roman"/>
              </a:rPr>
              <a:t>Параграф 2. Порядок досрочного присвоения квалификационных категорий педагогам</a:t>
            </a:r>
          </a:p>
          <a:p>
            <a:pPr indent="540385" algn="ctr">
              <a:spcAft>
                <a:spcPts val="0"/>
              </a:spcAft>
            </a:pP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endParaRPr lang="ru-RU" sz="1600" kern="50" dirty="0">
              <a:solidFill>
                <a:srgbClr val="000000"/>
              </a:solidFill>
              <a:latin typeface="Times New Roman"/>
              <a:ea typeface="Times New Roman"/>
            </a:endParaRPr>
          </a:p>
          <a:p>
            <a:pPr indent="540385" algn="just">
              <a:spcAft>
                <a:spcPts val="0"/>
              </a:spcAft>
            </a:pPr>
            <a:r>
              <a:rPr lang="ru-RU" sz="1600" kern="50" dirty="0">
                <a:solidFill>
                  <a:srgbClr val="000000"/>
                </a:solidFill>
                <a:latin typeface="Times New Roman"/>
                <a:ea typeface="Times New Roman"/>
              </a:rPr>
              <a:t> </a:t>
            </a:r>
            <a:r>
              <a:rPr lang="ru-RU" sz="1350" kern="50" dirty="0">
                <a:solidFill>
                  <a:srgbClr val="000000"/>
                </a:solidFill>
                <a:latin typeface="Times New Roman"/>
                <a:ea typeface="Times New Roman"/>
              </a:rPr>
              <a:t>113. </a:t>
            </a:r>
            <a:r>
              <a:rPr lang="ru-RU" sz="1350" b="1" kern="50" dirty="0">
                <a:solidFill>
                  <a:srgbClr val="FF0000"/>
                </a:solidFill>
                <a:latin typeface="Times New Roman"/>
                <a:ea typeface="Times New Roman"/>
              </a:rPr>
              <a:t>Для досрочного присвоения квалификационной категории «педагог-эксперт»</a:t>
            </a:r>
            <a:r>
              <a:rPr lang="ru-RU" sz="1350" kern="50" dirty="0">
                <a:solidFill>
                  <a:srgbClr val="000000"/>
                </a:solidFill>
                <a:latin typeface="Times New Roman"/>
                <a:ea typeface="Times New Roman"/>
              </a:rPr>
              <a:t> участвуют педагоги при соответствии не менее шести следующим требованиям (за исключением лиц, указанных в пятом абзаце настоящего пункта):</a:t>
            </a:r>
            <a:endParaRPr lang="ru-RU" sz="1350" kern="50" dirty="0">
              <a:latin typeface="Times New Roman"/>
              <a:ea typeface="Times New Roman"/>
            </a:endParaRPr>
          </a:p>
          <a:p>
            <a:pPr indent="540385" algn="just">
              <a:spcAft>
                <a:spcPts val="0"/>
              </a:spcAft>
            </a:pPr>
            <a:r>
              <a:rPr lang="ru-RU" sz="1350" kern="50" dirty="0">
                <a:solidFill>
                  <a:srgbClr val="000000"/>
                </a:solidFill>
                <a:latin typeface="Times New Roman"/>
                <a:ea typeface="Times New Roman"/>
              </a:rPr>
              <a:t>являющиеся призерами или победителями конкурсов профессионального мастерства на областном, республиканском уровнях в соответствии с перечнем, утвержденным уполномоченным органом в области образования; </a:t>
            </a:r>
            <a:endParaRPr lang="ru-RU" sz="1350" kern="50" dirty="0">
              <a:latin typeface="Times New Roman"/>
              <a:ea typeface="Times New Roman"/>
            </a:endParaRPr>
          </a:p>
          <a:p>
            <a:pPr indent="540385" algn="just">
              <a:spcAft>
                <a:spcPts val="0"/>
              </a:spcAft>
            </a:pPr>
            <a:r>
              <a:rPr lang="ru-RU" sz="1350" kern="50" dirty="0">
                <a:solidFill>
                  <a:srgbClr val="000000"/>
                </a:solidFill>
                <a:latin typeface="Times New Roman"/>
                <a:ea typeface="Times New Roman"/>
              </a:rPr>
              <a:t>подготовившие победителей или призеров олимпиад, конкурсов, соревнований на областном, республиканском уровнях в соответствии с перечнем, утвержденным уполномоченным органом в области образования; </a:t>
            </a:r>
            <a:endParaRPr lang="ru-RU" sz="1350" kern="50" dirty="0">
              <a:latin typeface="Times New Roman"/>
              <a:ea typeface="Times New Roman"/>
            </a:endParaRPr>
          </a:p>
          <a:p>
            <a:pPr indent="540385" algn="just">
              <a:spcAft>
                <a:spcPts val="0"/>
              </a:spcAft>
            </a:pPr>
            <a:r>
              <a:rPr lang="ru-RU" sz="1350" kern="50" dirty="0">
                <a:solidFill>
                  <a:srgbClr val="000000"/>
                </a:solidFill>
                <a:latin typeface="Times New Roman"/>
                <a:ea typeface="Times New Roman"/>
              </a:rPr>
              <a:t>владеющие английским языком на уровне не ниже С1 (по шкале </a:t>
            </a:r>
            <a:r>
              <a:rPr lang="ru-RU" sz="1350" kern="50" dirty="0" err="1">
                <a:solidFill>
                  <a:srgbClr val="000000"/>
                </a:solidFill>
                <a:latin typeface="Times New Roman"/>
                <a:ea typeface="Times New Roman"/>
              </a:rPr>
              <a:t>сефр</a:t>
            </a:r>
            <a:r>
              <a:rPr lang="ru-RU" sz="1350" kern="50" dirty="0">
                <a:solidFill>
                  <a:srgbClr val="000000"/>
                </a:solidFill>
                <a:latin typeface="Times New Roman"/>
                <a:ea typeface="Times New Roman"/>
              </a:rPr>
              <a:t> (CEFR) и преподающие предметы на английском языке;</a:t>
            </a:r>
            <a:endParaRPr lang="ru-RU" sz="1350" kern="50" dirty="0">
              <a:latin typeface="Times New Roman"/>
              <a:ea typeface="Times New Roman"/>
            </a:endParaRPr>
          </a:p>
          <a:p>
            <a:pPr indent="540385" algn="just">
              <a:spcAft>
                <a:spcPts val="0"/>
              </a:spcAft>
            </a:pPr>
            <a:r>
              <a:rPr lang="ru-RU" sz="1350" kern="50" dirty="0">
                <a:solidFill>
                  <a:srgbClr val="000000"/>
                </a:solidFill>
                <a:latin typeface="Times New Roman"/>
                <a:ea typeface="Times New Roman"/>
              </a:rPr>
              <a:t>перешедшие на педагогическую работу в организации образования из высшего учебного заведения, имеющие стаж педагогической работы не менее двух лет;</a:t>
            </a:r>
            <a:endParaRPr lang="ru-RU" sz="1350" kern="50" dirty="0">
              <a:latin typeface="Times New Roman"/>
              <a:ea typeface="Times New Roman"/>
            </a:endParaRPr>
          </a:p>
          <a:p>
            <a:pPr indent="540385" algn="just">
              <a:spcAft>
                <a:spcPts val="0"/>
              </a:spcAft>
            </a:pPr>
            <a:r>
              <a:rPr lang="ru-RU" sz="1350" kern="50" dirty="0">
                <a:solidFill>
                  <a:srgbClr val="000000"/>
                </a:solidFill>
                <a:latin typeface="Times New Roman"/>
                <a:ea typeface="Times New Roman"/>
              </a:rPr>
              <a:t>перешедшие на педагогическую работу в организации образования с производства, из профильных организаций (организации, учреждения и предприятия, соответствующие профилю подготовки кадров в организации образования), имеющие стаж работы по специальности не менее трех лет;</a:t>
            </a:r>
            <a:endParaRPr lang="ru-RU" sz="1350" kern="50" dirty="0">
              <a:latin typeface="Times New Roman"/>
              <a:ea typeface="Times New Roman"/>
            </a:endParaRPr>
          </a:p>
          <a:p>
            <a:pPr indent="540385" algn="just">
              <a:spcAft>
                <a:spcPts val="0"/>
              </a:spcAft>
            </a:pPr>
            <a:r>
              <a:rPr lang="ru-RU" sz="1350" kern="50" dirty="0">
                <a:solidFill>
                  <a:srgbClr val="000000"/>
                </a:solidFill>
                <a:latin typeface="Times New Roman"/>
                <a:ea typeface="Times New Roman"/>
              </a:rPr>
              <a:t>являющиеся кандидатами или мастерами спорта международного класса по профилирующему предмету;</a:t>
            </a:r>
            <a:endParaRPr lang="ru-RU" sz="1350" kern="50" dirty="0">
              <a:latin typeface="Times New Roman"/>
              <a:ea typeface="Times New Roman"/>
            </a:endParaRPr>
          </a:p>
          <a:p>
            <a:pPr indent="540385" algn="just">
              <a:spcAft>
                <a:spcPts val="0"/>
              </a:spcAft>
            </a:pPr>
            <a:r>
              <a:rPr lang="ru-RU" sz="1350" kern="50" dirty="0">
                <a:solidFill>
                  <a:srgbClr val="000000"/>
                </a:solidFill>
                <a:latin typeface="Times New Roman"/>
                <a:ea typeface="Times New Roman"/>
              </a:rPr>
              <a:t>мастера производственного обучения, имеющие самый высокий квалификационный разряд по профилю;</a:t>
            </a:r>
            <a:endParaRPr lang="ru-RU" sz="1350" kern="50" dirty="0">
              <a:latin typeface="Times New Roman"/>
              <a:ea typeface="Times New Roman"/>
            </a:endParaRPr>
          </a:p>
          <a:p>
            <a:pPr indent="540385" algn="just">
              <a:spcAft>
                <a:spcPts val="0"/>
              </a:spcAft>
            </a:pPr>
            <a:r>
              <a:rPr lang="ru-RU" sz="1350" kern="50" dirty="0">
                <a:solidFill>
                  <a:srgbClr val="000000"/>
                </a:solidFill>
                <a:latin typeface="Times New Roman"/>
                <a:ea typeface="Times New Roman"/>
              </a:rPr>
              <a:t>удостоенные звания «Лучший педагог» районного/городского уровня;</a:t>
            </a:r>
            <a:endParaRPr lang="ru-RU" sz="1350" kern="50" dirty="0">
              <a:latin typeface="Times New Roman"/>
              <a:ea typeface="Times New Roman"/>
            </a:endParaRPr>
          </a:p>
          <a:p>
            <a:pPr indent="540385" algn="just">
              <a:spcAft>
                <a:spcPts val="0"/>
              </a:spcAft>
            </a:pPr>
            <a:r>
              <a:rPr lang="ru-RU" sz="1350" kern="50" dirty="0">
                <a:solidFill>
                  <a:srgbClr val="000000"/>
                </a:solidFill>
                <a:latin typeface="Times New Roman"/>
                <a:ea typeface="Times New Roman"/>
              </a:rPr>
              <a:t>подготовившие победителей или призеров областных чемпионатов </a:t>
            </a:r>
            <a:r>
              <a:rPr lang="ru-RU" sz="1350" kern="50" dirty="0" err="1">
                <a:solidFill>
                  <a:srgbClr val="000000"/>
                </a:solidFill>
                <a:latin typeface="Times New Roman"/>
                <a:ea typeface="Times New Roman"/>
              </a:rPr>
              <a:t>уорлд</a:t>
            </a:r>
            <a:r>
              <a:rPr lang="ru-RU" sz="1350" kern="50" dirty="0">
                <a:solidFill>
                  <a:srgbClr val="000000"/>
                </a:solidFill>
                <a:latin typeface="Times New Roman"/>
                <a:ea typeface="Times New Roman"/>
              </a:rPr>
              <a:t> </a:t>
            </a:r>
            <a:r>
              <a:rPr lang="ru-RU" sz="1350" kern="50" dirty="0" err="1">
                <a:solidFill>
                  <a:srgbClr val="000000"/>
                </a:solidFill>
                <a:latin typeface="Times New Roman"/>
                <a:ea typeface="Times New Roman"/>
              </a:rPr>
              <a:t>скилс</a:t>
            </a:r>
            <a:r>
              <a:rPr lang="ru-RU" sz="1350" kern="50" dirty="0">
                <a:solidFill>
                  <a:srgbClr val="000000"/>
                </a:solidFill>
                <a:latin typeface="Times New Roman"/>
                <a:ea typeface="Times New Roman"/>
              </a:rPr>
              <a:t> (</a:t>
            </a:r>
            <a:r>
              <a:rPr lang="ru-RU" sz="1350" kern="50" dirty="0" err="1">
                <a:solidFill>
                  <a:srgbClr val="000000"/>
                </a:solidFill>
                <a:latin typeface="Times New Roman"/>
                <a:ea typeface="Times New Roman"/>
              </a:rPr>
              <a:t>WorldSkills</a:t>
            </a:r>
            <a:r>
              <a:rPr lang="ru-RU" sz="1350" kern="50" dirty="0">
                <a:solidFill>
                  <a:srgbClr val="000000"/>
                </a:solidFill>
                <a:latin typeface="Times New Roman"/>
                <a:ea typeface="Times New Roman"/>
              </a:rPr>
              <a:t>);</a:t>
            </a:r>
            <a:endParaRPr lang="ru-RU" sz="1350" kern="50" dirty="0">
              <a:latin typeface="Times New Roman"/>
              <a:ea typeface="Times New Roman"/>
            </a:endParaRPr>
          </a:p>
          <a:p>
            <a:pPr indent="540385" algn="just">
              <a:spcAft>
                <a:spcPts val="0"/>
              </a:spcAft>
            </a:pPr>
            <a:r>
              <a:rPr lang="ru-RU" sz="1350" kern="50" dirty="0">
                <a:solidFill>
                  <a:srgbClr val="000000"/>
                </a:solidFill>
                <a:latin typeface="Times New Roman"/>
                <a:ea typeface="Times New Roman"/>
              </a:rPr>
              <a:t>входящие в состав экспертов по экспертизе учебников, учебно-методических комплексов и учебно-методических пособий в соответствии с «Электронной базой экспертов» Республиканского научно-практического центра экспертизы содержания образования или рекомендованных Республиканским учебно-методическим советом;</a:t>
            </a:r>
            <a:endParaRPr lang="ru-RU" sz="1350" kern="50" dirty="0">
              <a:latin typeface="Times New Roman"/>
              <a:ea typeface="Times New Roman"/>
            </a:endParaRPr>
          </a:p>
          <a:p>
            <a:pPr indent="540385" algn="just">
              <a:spcAft>
                <a:spcPts val="0"/>
              </a:spcAft>
            </a:pPr>
            <a:r>
              <a:rPr lang="ru-RU" sz="1350" kern="50" dirty="0">
                <a:solidFill>
                  <a:srgbClr val="000000"/>
                </a:solidFill>
                <a:latin typeface="Times New Roman"/>
                <a:ea typeface="Times New Roman"/>
              </a:rPr>
              <a:t>подготовившие видео-, телеуроки, включенные для трансляции на телевидении области, страны.</a:t>
            </a:r>
            <a:endParaRPr lang="ru-RU" sz="1350" kern="50" dirty="0">
              <a:latin typeface="Times New Roman"/>
              <a:ea typeface="Times New Roman"/>
            </a:endParaRPr>
          </a:p>
          <a:p>
            <a:pPr indent="540385" algn="just">
              <a:spcAft>
                <a:spcPts val="0"/>
              </a:spcAft>
            </a:pPr>
            <a:endParaRPr lang="ru-RU" sz="1350" kern="50" dirty="0">
              <a:latin typeface="Times New Roman"/>
              <a:ea typeface="Times New Roman"/>
            </a:endParaRPr>
          </a:p>
          <a:p>
            <a:pPr indent="540385" algn="just">
              <a:spcAft>
                <a:spcPts val="0"/>
              </a:spcAft>
            </a:pPr>
            <a:endParaRPr lang="ru-RU" sz="1350" b="1" kern="50" dirty="0">
              <a:solidFill>
                <a:srgbClr val="FF0000"/>
              </a:solidFill>
              <a:latin typeface="Times New Roman"/>
              <a:ea typeface="Times New Roman"/>
            </a:endParaRPr>
          </a:p>
        </p:txBody>
      </p:sp>
    </p:spTree>
    <p:extLst>
      <p:ext uri="{BB962C8B-B14F-4D97-AF65-F5344CB8AC3E}">
        <p14:creationId xmlns:p14="http://schemas.microsoft.com/office/powerpoint/2010/main" val="14775739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dirty="0">
                <a:solidFill>
                  <a:srgbClr val="000000"/>
                </a:solidFill>
                <a:latin typeface="Times New Roman"/>
                <a:ea typeface="Times New Roman"/>
              </a:rPr>
              <a:t>Параграф 2. Порядок досрочного присвоения квалификационных категорий педагогам</a:t>
            </a:r>
          </a:p>
          <a:p>
            <a:pPr indent="540385" algn="ctr">
              <a:spcAft>
                <a:spcPts val="0"/>
              </a:spcAft>
            </a:pP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endParaRPr lang="ru-RU" sz="1600" b="1" kern="50" dirty="0">
              <a:solidFill>
                <a:srgbClr val="FF0000"/>
              </a:solidFill>
              <a:latin typeface="Times New Roman"/>
              <a:ea typeface="Times New Roman"/>
            </a:endParaRPr>
          </a:p>
          <a:p>
            <a:pPr indent="540385" algn="just">
              <a:spcAft>
                <a:spcPts val="0"/>
              </a:spcAft>
            </a:pPr>
            <a:r>
              <a:rPr lang="ru-RU" sz="1100" b="1" dirty="0">
                <a:solidFill>
                  <a:srgbClr val="FF0000"/>
                </a:solidFill>
                <a:latin typeface="Times New Roman"/>
                <a:ea typeface="Times New Roman"/>
              </a:rPr>
              <a:t> </a:t>
            </a:r>
            <a:r>
              <a:rPr lang="ru-RU" sz="1400" b="1" kern="50" dirty="0">
                <a:solidFill>
                  <a:srgbClr val="FF0000"/>
                </a:solidFill>
                <a:latin typeface="Times New Roman"/>
                <a:ea typeface="Times New Roman"/>
              </a:rPr>
              <a:t>114. Для досрочного присвоения квалификационной категории «педагог-исследователь» </a:t>
            </a:r>
            <a:r>
              <a:rPr lang="ru-RU" sz="1400" kern="50" dirty="0">
                <a:solidFill>
                  <a:srgbClr val="000000"/>
                </a:solidFill>
                <a:latin typeface="Times New Roman"/>
                <a:ea typeface="Times New Roman"/>
              </a:rPr>
              <a:t>участвуют педагоги при соответствии не менее шести следующим требованиям:</a:t>
            </a:r>
            <a:endParaRPr lang="ru-RU" sz="12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являющиеся призерами или победителями конкурсов профессионального мастерства на республиканском, международном уровнях в соответствии с перечнем, утвержденным уполномоченным органом в области образования; </a:t>
            </a:r>
            <a:endParaRPr lang="ru-RU" sz="12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подготовившие победителей или призеров олимпиад, конкурсов, соревнований на республиканском, международном уровнях в соответствии с перечнем, утвержденным уполномоченным органом в области образования; </a:t>
            </a:r>
            <a:endParaRPr lang="ru-RU" sz="12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являющиеся авторами (соавторами) изданных учебников, учебно-методических пособий, включенных в перечень учебников, учебно-методических комплексов и учебно-методических пособий, утвержденных уполномоченным органом в области образования;</a:t>
            </a:r>
            <a:endParaRPr lang="ru-RU" sz="12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имеющие ученую степень кандидата наук/доктора или доктора </a:t>
            </a:r>
            <a:r>
              <a:rPr lang="ru-RU" sz="1400" kern="50" dirty="0" err="1">
                <a:solidFill>
                  <a:srgbClr val="000000"/>
                </a:solidFill>
                <a:latin typeface="Times New Roman"/>
                <a:ea typeface="Times New Roman"/>
              </a:rPr>
              <a:t>PhD</a:t>
            </a:r>
            <a:r>
              <a:rPr lang="ru-RU" sz="1400" kern="50" dirty="0">
                <a:solidFill>
                  <a:srgbClr val="000000"/>
                </a:solidFill>
                <a:latin typeface="Times New Roman"/>
                <a:ea typeface="Times New Roman"/>
              </a:rPr>
              <a:t> и стаж педагогической работы не менее трех лет;</a:t>
            </a:r>
            <a:endParaRPr lang="ru-RU" sz="12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перешедшие на педагогическую работу с предприятия, профильной организации, имеющие стаж работы не менее трех лет;</a:t>
            </a:r>
            <a:endParaRPr lang="ru-RU" sz="12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входящие в состав экспертов по экспертизе учебников, учебно-методических комплексов и учебно-методических пособий в соответствии с «Электронной базой экспертов» Республиканского научно-практического центра экспертизы содержания образования или рекомендованных Республиканским учебно-методическим советом при Департаменте технического и профессионального образования; </a:t>
            </a:r>
            <a:endParaRPr lang="ru-RU" sz="12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подготовившие видео-, телеуроки, включенные для трансляции на телевидении области, страны;</a:t>
            </a:r>
            <a:endParaRPr lang="ru-RU" sz="12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удостоенные звания «Лучший педагог» областного уровня;</a:t>
            </a:r>
            <a:endParaRPr lang="ru-RU" sz="12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являющиеся участниками или призерами, или победителями Национальной премии «Учитель Казахстана»;</a:t>
            </a:r>
            <a:endParaRPr lang="ru-RU" sz="12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подготовившие победителей или призеров республиканских или международных чемпионатов </a:t>
            </a:r>
            <a:r>
              <a:rPr lang="ru-RU" sz="1400" kern="50" dirty="0" err="1">
                <a:solidFill>
                  <a:srgbClr val="000000"/>
                </a:solidFill>
                <a:latin typeface="Times New Roman"/>
                <a:ea typeface="Times New Roman"/>
              </a:rPr>
              <a:t>уорлд</a:t>
            </a:r>
            <a:r>
              <a:rPr lang="ru-RU" sz="1400" kern="50" dirty="0">
                <a:solidFill>
                  <a:srgbClr val="000000"/>
                </a:solidFill>
                <a:latin typeface="Times New Roman"/>
                <a:ea typeface="Times New Roman"/>
              </a:rPr>
              <a:t> </a:t>
            </a:r>
            <a:r>
              <a:rPr lang="ru-RU" sz="1400" kern="50" dirty="0" err="1">
                <a:solidFill>
                  <a:srgbClr val="000000"/>
                </a:solidFill>
                <a:latin typeface="Times New Roman"/>
                <a:ea typeface="Times New Roman"/>
              </a:rPr>
              <a:t>скилс</a:t>
            </a:r>
            <a:r>
              <a:rPr lang="ru-RU" sz="1400" kern="50" dirty="0">
                <a:solidFill>
                  <a:srgbClr val="000000"/>
                </a:solidFill>
                <a:latin typeface="Times New Roman"/>
                <a:ea typeface="Times New Roman"/>
              </a:rPr>
              <a:t> (</a:t>
            </a:r>
            <a:r>
              <a:rPr lang="ru-RU" sz="1400" kern="50" dirty="0" err="1">
                <a:solidFill>
                  <a:srgbClr val="000000"/>
                </a:solidFill>
                <a:latin typeface="Times New Roman"/>
                <a:ea typeface="Times New Roman"/>
              </a:rPr>
              <a:t>WorldSkills</a:t>
            </a:r>
            <a:r>
              <a:rPr lang="ru-RU" sz="1400" kern="50" dirty="0">
                <a:solidFill>
                  <a:srgbClr val="000000"/>
                </a:solidFill>
                <a:latin typeface="Times New Roman"/>
                <a:ea typeface="Times New Roman"/>
              </a:rPr>
              <a:t>).                                                                                                                                                                                                                                                                                                                                                                                                                                                                                                                                                                                                                                                                                                                                                                                                                                                                                                                                                                                                                                                                                                                                                                                                                                                                                                                                                                                                                                                          </a:t>
            </a:r>
            <a:endParaRPr lang="ru-RU" sz="1200" kern="50" dirty="0">
              <a:latin typeface="Times New Roman"/>
              <a:ea typeface="Times New Roman"/>
            </a:endParaRPr>
          </a:p>
          <a:p>
            <a:pPr indent="449580">
              <a:spcAft>
                <a:spcPts val="0"/>
              </a:spcAft>
            </a:pPr>
            <a:endParaRPr lang="ru-RU" sz="1400" b="1" u="sng" kern="50" dirty="0">
              <a:latin typeface="Times New Roman"/>
              <a:ea typeface="Times New Roman"/>
            </a:endParaRPr>
          </a:p>
          <a:p>
            <a:pPr indent="540385" algn="just">
              <a:spcAft>
                <a:spcPts val="0"/>
              </a:spcAft>
            </a:pPr>
            <a:endParaRPr lang="ru-RU" sz="1400" b="1" kern="50" dirty="0">
              <a:solidFill>
                <a:srgbClr val="FF0000"/>
              </a:solidFill>
              <a:latin typeface="Times New Roman"/>
              <a:ea typeface="Times New Roman"/>
            </a:endParaRPr>
          </a:p>
        </p:txBody>
      </p:sp>
    </p:spTree>
    <p:extLst>
      <p:ext uri="{BB962C8B-B14F-4D97-AF65-F5344CB8AC3E}">
        <p14:creationId xmlns:p14="http://schemas.microsoft.com/office/powerpoint/2010/main" val="21547016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dirty="0">
                <a:solidFill>
                  <a:srgbClr val="000000"/>
                </a:solidFill>
                <a:latin typeface="Times New Roman"/>
                <a:ea typeface="Times New Roman"/>
              </a:rPr>
              <a:t>Параграф 2. Порядок досрочного присвоения квалификационных категорий педагогам</a:t>
            </a:r>
          </a:p>
          <a:p>
            <a:pPr indent="540385" algn="ctr">
              <a:spcAft>
                <a:spcPts val="0"/>
              </a:spcAft>
            </a:pP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endParaRPr lang="ru-RU" sz="1600" kern="50" dirty="0">
              <a:solidFill>
                <a:srgbClr val="000000"/>
              </a:solidFill>
              <a:latin typeface="Times New Roman"/>
              <a:ea typeface="Times New Roman"/>
            </a:endParaRPr>
          </a:p>
          <a:p>
            <a:pPr indent="449580">
              <a:spcAft>
                <a:spcPts val="0"/>
              </a:spcAft>
            </a:pPr>
            <a:r>
              <a:rPr lang="ru-RU" sz="1100" dirty="0">
                <a:latin typeface="Times New Roman"/>
                <a:ea typeface="Times New Roman"/>
              </a:rPr>
              <a:t> </a:t>
            </a:r>
            <a:r>
              <a:rPr lang="ru-RU" sz="1400" b="1" kern="50" dirty="0">
                <a:solidFill>
                  <a:srgbClr val="FF0000"/>
                </a:solidFill>
                <a:latin typeface="Times New Roman"/>
                <a:ea typeface="Times New Roman"/>
              </a:rPr>
              <a:t>115. Для досрочного присвоения квалификационной категории «педагог-мастер» </a:t>
            </a:r>
            <a:r>
              <a:rPr lang="ru-RU" sz="1400" kern="50" dirty="0">
                <a:solidFill>
                  <a:srgbClr val="000000"/>
                </a:solidFill>
                <a:latin typeface="Times New Roman"/>
                <a:ea typeface="Times New Roman"/>
              </a:rPr>
              <a:t>участвуют педагоги при соответствии не менее шести следующим требованиям:</a:t>
            </a:r>
            <a:endParaRPr lang="ru-RU" sz="12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подготовившие победителей или призеров олимпиад, конкурсов, соревнований на международном уровне в соответствии с перечнем, утвержденным уполномоченным органом в области образования;</a:t>
            </a:r>
            <a:endParaRPr lang="ru-RU" sz="12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являющиеся победителями или призерами международных конкурсов профессионального мастерства в соответствии с перечнем, утвержденным уполномоченным органом в области образования;</a:t>
            </a:r>
            <a:endParaRPr lang="ru-RU" sz="12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разработавшие авторские программы, получившие одобрение на Республиканском учебно-методическом совете при Национальной академии образования имени Ы. </a:t>
            </a:r>
            <a:r>
              <a:rPr lang="ru-RU" sz="1400" kern="50" dirty="0" err="1">
                <a:solidFill>
                  <a:srgbClr val="000000"/>
                </a:solidFill>
                <a:latin typeface="Times New Roman"/>
                <a:ea typeface="Times New Roman"/>
              </a:rPr>
              <a:t>Алтынсарина</a:t>
            </a:r>
            <a:r>
              <a:rPr lang="ru-RU" sz="1400" kern="50" dirty="0">
                <a:solidFill>
                  <a:srgbClr val="000000"/>
                </a:solidFill>
                <a:latin typeface="Times New Roman"/>
                <a:ea typeface="Times New Roman"/>
              </a:rPr>
              <a:t> или на Республиканском учебно-методическом совете при Департаменте технического и профессионального образования; </a:t>
            </a:r>
            <a:endParaRPr lang="ru-RU" sz="12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являющиеся авторами (соавторами) изданных учебников, учебно-методических пособий, включенных в перечень учебников, учебно-методических комплексов и учебно-методических пособий, утвержденных уполномоченным органом в области образования;</a:t>
            </a:r>
            <a:endParaRPr lang="ru-RU" sz="12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участвовавшие в подготовке видео-, телеуроки, включенные для трансляции на телевидении страны;</a:t>
            </a:r>
            <a:endParaRPr lang="ru-RU" sz="12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входящие в состав экспертов по экспертизе учебников, учебно-методических комплексов и учебно-методических пособий в соответствии с «Электронной базой экспертов» Республиканского научно-практического центра экспертизы содержания образования или рекомендованных Республиканским учебно-методическим советом при Департаменте технического и профессионального образования;</a:t>
            </a:r>
            <a:endParaRPr lang="ru-RU" sz="12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имеющие ученую степень кандидата наук/доктора или доктора </a:t>
            </a:r>
            <a:r>
              <a:rPr lang="ru-RU" sz="1400" kern="50" dirty="0" err="1">
                <a:solidFill>
                  <a:srgbClr val="000000"/>
                </a:solidFill>
                <a:latin typeface="Times New Roman"/>
                <a:ea typeface="Times New Roman"/>
              </a:rPr>
              <a:t>PhD</a:t>
            </a:r>
            <a:r>
              <a:rPr lang="ru-RU" sz="1400" kern="50" dirty="0">
                <a:solidFill>
                  <a:srgbClr val="000000"/>
                </a:solidFill>
                <a:latin typeface="Times New Roman"/>
                <a:ea typeface="Times New Roman"/>
              </a:rPr>
              <a:t> и стаж педагогической работы не менее пяти лет;</a:t>
            </a:r>
            <a:endParaRPr lang="ru-RU" sz="12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удостоенные звания «Лучший педагог» Республики Казахстан;</a:t>
            </a:r>
            <a:endParaRPr lang="ru-RU" sz="12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являющиеся участниками или призерами, или победителями Национальной премии «Учитель Казахстана»;</a:t>
            </a:r>
            <a:endParaRPr lang="ru-RU" sz="1200" kern="50" dirty="0">
              <a:latin typeface="Times New Roman"/>
              <a:ea typeface="Times New Roman"/>
            </a:endParaRPr>
          </a:p>
          <a:p>
            <a:pPr indent="540385" algn="just">
              <a:spcAft>
                <a:spcPts val="0"/>
              </a:spcAft>
            </a:pPr>
            <a:r>
              <a:rPr lang="ru-RU" sz="1400" kern="50" dirty="0">
                <a:solidFill>
                  <a:srgbClr val="000000"/>
                </a:solidFill>
                <a:latin typeface="Times New Roman"/>
                <a:ea typeface="Times New Roman"/>
              </a:rPr>
              <a:t>подготовившие победителей или призеров международных чемпионатов </a:t>
            </a:r>
            <a:r>
              <a:rPr lang="ru-RU" sz="1400" kern="50" dirty="0" err="1">
                <a:solidFill>
                  <a:srgbClr val="000000"/>
                </a:solidFill>
                <a:latin typeface="Times New Roman"/>
                <a:ea typeface="Times New Roman"/>
              </a:rPr>
              <a:t>уорлд</a:t>
            </a:r>
            <a:r>
              <a:rPr lang="ru-RU" sz="1400" kern="50" dirty="0">
                <a:solidFill>
                  <a:srgbClr val="000000"/>
                </a:solidFill>
                <a:latin typeface="Times New Roman"/>
                <a:ea typeface="Times New Roman"/>
              </a:rPr>
              <a:t> </a:t>
            </a:r>
            <a:r>
              <a:rPr lang="ru-RU" sz="1400" kern="50" dirty="0" err="1">
                <a:solidFill>
                  <a:srgbClr val="000000"/>
                </a:solidFill>
                <a:latin typeface="Times New Roman"/>
                <a:ea typeface="Times New Roman"/>
              </a:rPr>
              <a:t>скилс</a:t>
            </a:r>
            <a:r>
              <a:rPr lang="ru-RU" sz="1400" kern="50" dirty="0">
                <a:solidFill>
                  <a:srgbClr val="000000"/>
                </a:solidFill>
                <a:latin typeface="Times New Roman"/>
                <a:ea typeface="Times New Roman"/>
              </a:rPr>
              <a:t> (</a:t>
            </a:r>
            <a:r>
              <a:rPr lang="ru-RU" sz="1400" kern="50" dirty="0" err="1">
                <a:solidFill>
                  <a:srgbClr val="000000"/>
                </a:solidFill>
                <a:latin typeface="Times New Roman"/>
                <a:ea typeface="Times New Roman"/>
              </a:rPr>
              <a:t>WorldSkills</a:t>
            </a:r>
            <a:r>
              <a:rPr lang="ru-RU" sz="1400" kern="50" dirty="0">
                <a:solidFill>
                  <a:srgbClr val="000000"/>
                </a:solidFill>
                <a:latin typeface="Times New Roman"/>
                <a:ea typeface="Times New Roman"/>
              </a:rPr>
              <a:t>).</a:t>
            </a:r>
          </a:p>
          <a:p>
            <a:pPr indent="540385" algn="just">
              <a:spcAft>
                <a:spcPts val="0"/>
              </a:spcAft>
            </a:pPr>
            <a:r>
              <a:rPr lang="ru-RU" sz="1400" b="1" u="sng" kern="50" dirty="0">
                <a:solidFill>
                  <a:srgbClr val="000000"/>
                </a:solidFill>
                <a:latin typeface="Times New Roman"/>
                <a:ea typeface="Times New Roman"/>
              </a:rPr>
              <a:t>116. При досрочной аттестации при принятии Комиссией решения </a:t>
            </a:r>
          </a:p>
          <a:p>
            <a:pPr indent="540385" algn="just">
              <a:spcAft>
                <a:spcPts val="0"/>
              </a:spcAft>
            </a:pPr>
            <a:r>
              <a:rPr lang="ru-RU" sz="1400" b="1" u="sng" kern="50" dirty="0">
                <a:solidFill>
                  <a:srgbClr val="000000"/>
                </a:solidFill>
                <a:latin typeface="Times New Roman"/>
                <a:ea typeface="Times New Roman"/>
              </a:rPr>
              <a:t>«не соответствует заявленной квалификационной </a:t>
            </a:r>
          </a:p>
          <a:p>
            <a:pPr indent="540385" algn="just">
              <a:spcAft>
                <a:spcPts val="0"/>
              </a:spcAft>
            </a:pPr>
            <a:r>
              <a:rPr lang="ru-RU" sz="1400" b="1" u="sng" kern="50" dirty="0">
                <a:solidFill>
                  <a:srgbClr val="000000"/>
                </a:solidFill>
                <a:latin typeface="Times New Roman"/>
                <a:ea typeface="Times New Roman"/>
              </a:rPr>
              <a:t>категории» сохраняется имеющаяся квалификационная </a:t>
            </a:r>
          </a:p>
          <a:p>
            <a:pPr indent="540385" algn="just">
              <a:spcAft>
                <a:spcPts val="0"/>
              </a:spcAft>
            </a:pPr>
            <a:r>
              <a:rPr lang="ru-RU" sz="1400" b="1" u="sng" kern="50" dirty="0">
                <a:solidFill>
                  <a:srgbClr val="000000"/>
                </a:solidFill>
                <a:latin typeface="Times New Roman"/>
                <a:ea typeface="Times New Roman"/>
              </a:rPr>
              <a:t>категория до завершения срока ее действия.</a:t>
            </a:r>
            <a:endParaRPr lang="ru-RU" sz="1400" b="1" kern="50" dirty="0">
              <a:solidFill>
                <a:srgbClr val="FF0000"/>
              </a:solidFill>
              <a:latin typeface="Times New Roman"/>
              <a:ea typeface="Times New Roman"/>
            </a:endParaRPr>
          </a:p>
        </p:txBody>
      </p:sp>
    </p:spTree>
    <p:extLst>
      <p:ext uri="{BB962C8B-B14F-4D97-AF65-F5344CB8AC3E}">
        <p14:creationId xmlns:p14="http://schemas.microsoft.com/office/powerpoint/2010/main" val="40066249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15000"/>
              </a:lnSpc>
              <a:spcAft>
                <a:spcPts val="1000"/>
              </a:spcAft>
            </a:pPr>
            <a:r>
              <a:rPr lang="ru-RU" sz="1600" b="1" dirty="0">
                <a:solidFill>
                  <a:srgbClr val="000000"/>
                </a:solidFill>
                <a:effectLst/>
                <a:latin typeface="Times New Roman" panose="02020603050405020304" pitchFamily="18" charset="0"/>
                <a:ea typeface="Times New Roman" panose="02020603050405020304" pitchFamily="18" charset="0"/>
              </a:rPr>
              <a:t>Параграф 3. Порядок присвоения квалификационной категории педагогам по упрощенному порядку</a:t>
            </a:r>
            <a:endParaRPr lang="ru-KZ" sz="1600" b="1" dirty="0">
              <a:solidFill>
                <a:srgbClr val="000000"/>
              </a:solidFill>
              <a:latin typeface="Times New Roman" panose="02020603050405020304" pitchFamily="18" charset="0"/>
              <a:ea typeface="Times New Roman" panose="02020603050405020304" pitchFamily="18" charset="0"/>
            </a:endParaRPr>
          </a:p>
          <a:p>
            <a:pPr>
              <a:lnSpc>
                <a:spcPct val="115000"/>
              </a:lnSpc>
              <a:spcAft>
                <a:spcPts val="1000"/>
              </a:spcAft>
            </a:pPr>
            <a:r>
              <a:rPr lang="ru-RU" sz="1050" dirty="0">
                <a:solidFill>
                  <a:srgbClr val="000000"/>
                </a:solidFill>
                <a:effectLst/>
                <a:latin typeface="Times New Roman" panose="02020603050405020304" pitchFamily="18" charset="0"/>
                <a:ea typeface="Times New Roman" panose="02020603050405020304" pitchFamily="18" charset="0"/>
              </a:rPr>
              <a:t>117. Лицам, вошедшим в Президентский кадровый резерв, выпускникам зарубежных организаций высшего и послевузовского образования, входящих в список рекомендованных для обучения по программе "</a:t>
            </a:r>
            <a:r>
              <a:rPr lang="ru-RU" sz="1050" dirty="0" err="1">
                <a:solidFill>
                  <a:srgbClr val="000000"/>
                </a:solidFill>
                <a:effectLst/>
                <a:latin typeface="Times New Roman" panose="02020603050405020304" pitchFamily="18" charset="0"/>
                <a:ea typeface="Times New Roman" panose="02020603050405020304" pitchFamily="18" charset="0"/>
              </a:rPr>
              <a:t>Болашақ</a:t>
            </a:r>
            <a:r>
              <a:rPr lang="ru-RU" sz="1050" dirty="0">
                <a:solidFill>
                  <a:srgbClr val="000000"/>
                </a:solidFill>
                <a:effectLst/>
                <a:latin typeface="Times New Roman" panose="02020603050405020304" pitchFamily="18" charset="0"/>
                <a:ea typeface="Times New Roman" panose="02020603050405020304" pitchFamily="18" charset="0"/>
              </a:rPr>
              <a:t>" в момент поступления, решением комиссии присваивается квалификационная категория "педагог-эксперт" без процедуры присвоения квалификационной категории в период не позднее пятилетнего срока после окончания организации высшего и послевузовского образования. Последующая аттестация проводится в сроки, определяемые настоящими Правилам</a:t>
            </a:r>
            <a:endParaRPr lang="ru-KZ" sz="1050" dirty="0">
              <a:solidFill>
                <a:srgbClr val="000000"/>
              </a:solidFill>
              <a:effectLst/>
              <a:latin typeface="Times New Roman" panose="02020603050405020304" pitchFamily="18" charset="0"/>
              <a:ea typeface="Times New Roman" panose="02020603050405020304" pitchFamily="18" charset="0"/>
            </a:endParaRPr>
          </a:p>
          <a:p>
            <a:pPr algn="just">
              <a:lnSpc>
                <a:spcPct val="115000"/>
              </a:lnSpc>
              <a:spcAft>
                <a:spcPts val="1000"/>
              </a:spcAft>
            </a:pPr>
            <a:r>
              <a:rPr lang="en-US" sz="1050" dirty="0">
                <a:solidFill>
                  <a:srgbClr val="000000"/>
                </a:solidFill>
                <a:effectLst/>
                <a:latin typeface="Times New Roman" panose="02020603050405020304" pitchFamily="18" charset="0"/>
                <a:ea typeface="Times New Roman" panose="02020603050405020304" pitchFamily="18" charset="0"/>
              </a:rPr>
              <a:t> </a:t>
            </a:r>
            <a:r>
              <a:rPr lang="ru-RU" sz="1050" dirty="0">
                <a:solidFill>
                  <a:srgbClr val="000000"/>
                </a:solidFill>
                <a:effectLst/>
                <a:latin typeface="Times New Roman" panose="02020603050405020304" pitchFamily="18" charset="0"/>
                <a:ea typeface="Times New Roman" panose="02020603050405020304" pitchFamily="18" charset="0"/>
              </a:rPr>
              <a:t> 118. Квалификационная категория "педагог-модератор" присваивается без прохождения процедуры НКТ на основании личного заявления педагогам иностранных (английский, немецкий, французский) языков, имеющим сертификаты по методике </a:t>
            </a:r>
            <a:r>
              <a:rPr lang="ru-RU" sz="1050" dirty="0" err="1">
                <a:solidFill>
                  <a:srgbClr val="000000"/>
                </a:solidFill>
                <a:effectLst/>
                <a:latin typeface="Times New Roman" panose="02020603050405020304" pitchFamily="18" charset="0"/>
                <a:ea typeface="Times New Roman" panose="02020603050405020304" pitchFamily="18" charset="0"/>
              </a:rPr>
              <a:t>клил</a:t>
            </a:r>
            <a:r>
              <a:rPr lang="ru-RU" sz="1050" dirty="0">
                <a:solidFill>
                  <a:srgbClr val="000000"/>
                </a:solidFill>
                <a:effectLst/>
                <a:latin typeface="Times New Roman" panose="02020603050405020304" pitchFamily="18" charset="0"/>
                <a:ea typeface="Times New Roman" panose="02020603050405020304" pitchFamily="18" charset="0"/>
              </a:rPr>
              <a:t> (</a:t>
            </a:r>
            <a:r>
              <a:rPr lang="en-US" sz="1050" dirty="0">
                <a:solidFill>
                  <a:srgbClr val="000000"/>
                </a:solidFill>
                <a:effectLst/>
                <a:latin typeface="Times New Roman" panose="02020603050405020304" pitchFamily="18" charset="0"/>
                <a:ea typeface="Times New Roman" panose="02020603050405020304" pitchFamily="18" charset="0"/>
              </a:rPr>
              <a:t>CLIL</a:t>
            </a:r>
            <a:r>
              <a:rPr lang="ru-RU" sz="1050" dirty="0">
                <a:solidFill>
                  <a:srgbClr val="000000"/>
                </a:solidFill>
                <a:effectLst/>
                <a:latin typeface="Times New Roman" panose="02020603050405020304" pitchFamily="18" charset="0"/>
                <a:ea typeface="Times New Roman" panose="02020603050405020304" pitchFamily="18" charset="0"/>
              </a:rPr>
              <a:t>) (при наличии) и уровню владения иностранным языком:</a:t>
            </a:r>
            <a:endParaRPr lang="ru-RU" sz="1050" dirty="0">
              <a:effectLst/>
              <a:latin typeface="Times New Roman" panose="02020603050405020304" pitchFamily="18" charset="0"/>
              <a:ea typeface="Times New Roman" panose="02020603050405020304" pitchFamily="18" charset="0"/>
            </a:endParaRPr>
          </a:p>
          <a:p>
            <a:pPr algn="just">
              <a:lnSpc>
                <a:spcPct val="115000"/>
              </a:lnSpc>
            </a:pPr>
            <a:r>
              <a:rPr lang="en-US" sz="1050" dirty="0">
                <a:solidFill>
                  <a:srgbClr val="000000"/>
                </a:solidFill>
                <a:effectLst/>
                <a:latin typeface="Times New Roman" panose="02020603050405020304" pitchFamily="18" charset="0"/>
                <a:ea typeface="Times New Roman" panose="02020603050405020304" pitchFamily="18" charset="0"/>
              </a:rPr>
              <a:t>     </a:t>
            </a:r>
            <a:r>
              <a:rPr lang="ru-RU" sz="1050" dirty="0">
                <a:solidFill>
                  <a:srgbClr val="000000"/>
                </a:solidFill>
                <a:effectLst/>
                <a:latin typeface="Times New Roman" panose="02020603050405020304" pitchFamily="18" charset="0"/>
                <a:ea typeface="Times New Roman" panose="02020603050405020304" pitchFamily="18" charset="0"/>
              </a:rPr>
              <a:t> английский язык: </a:t>
            </a:r>
            <a:r>
              <a:rPr lang="ru-RU" sz="1050" dirty="0" err="1">
                <a:solidFill>
                  <a:srgbClr val="000000"/>
                </a:solidFill>
                <a:effectLst/>
                <a:latin typeface="Times New Roman" panose="02020603050405020304" pitchFamily="18" charset="0"/>
                <a:ea typeface="Times New Roman" panose="02020603050405020304" pitchFamily="18" charset="0"/>
              </a:rPr>
              <a:t>айелтс</a:t>
            </a:r>
            <a:r>
              <a:rPr lang="ru-RU" sz="1050" dirty="0">
                <a:solidFill>
                  <a:srgbClr val="000000"/>
                </a:solidFill>
                <a:effectLst/>
                <a:latin typeface="Times New Roman" panose="02020603050405020304" pitchFamily="18" charset="0"/>
                <a:ea typeface="Times New Roman" panose="02020603050405020304" pitchFamily="18" charset="0"/>
              </a:rPr>
              <a:t> (</a:t>
            </a:r>
            <a:r>
              <a:rPr lang="en-US" sz="1050" dirty="0">
                <a:solidFill>
                  <a:srgbClr val="000000"/>
                </a:solidFill>
                <a:effectLst/>
                <a:latin typeface="Times New Roman" panose="02020603050405020304" pitchFamily="18" charset="0"/>
                <a:ea typeface="Times New Roman" panose="02020603050405020304" pitchFamily="18" charset="0"/>
              </a:rPr>
              <a:t>IELTS</a:t>
            </a:r>
            <a:r>
              <a:rPr lang="ru-RU" sz="1050" dirty="0">
                <a:solidFill>
                  <a:srgbClr val="000000"/>
                </a:solidFill>
                <a:effectLst/>
                <a:latin typeface="Times New Roman" panose="02020603050405020304" pitchFamily="18" charset="0"/>
                <a:ea typeface="Times New Roman" panose="02020603050405020304" pitchFamily="18" charset="0"/>
              </a:rPr>
              <a:t>) – 6,5 баллов; </a:t>
            </a:r>
            <a:r>
              <a:rPr lang="ru-RU" sz="1050" dirty="0" err="1">
                <a:solidFill>
                  <a:srgbClr val="000000"/>
                </a:solidFill>
                <a:effectLst/>
                <a:latin typeface="Times New Roman" panose="02020603050405020304" pitchFamily="18" charset="0"/>
                <a:ea typeface="Times New Roman" panose="02020603050405020304" pitchFamily="18" charset="0"/>
              </a:rPr>
              <a:t>тойфл</a:t>
            </a:r>
            <a:r>
              <a:rPr lang="ru-RU" sz="1050" dirty="0">
                <a:solidFill>
                  <a:srgbClr val="000000"/>
                </a:solidFill>
                <a:effectLst/>
                <a:latin typeface="Times New Roman" panose="02020603050405020304" pitchFamily="18" charset="0"/>
                <a:ea typeface="Times New Roman" panose="02020603050405020304" pitchFamily="18" charset="0"/>
              </a:rPr>
              <a:t> (</a:t>
            </a:r>
            <a:r>
              <a:rPr lang="en-US" sz="1050" dirty="0">
                <a:solidFill>
                  <a:srgbClr val="000000"/>
                </a:solidFill>
                <a:effectLst/>
                <a:latin typeface="Times New Roman" panose="02020603050405020304" pitchFamily="18" charset="0"/>
                <a:ea typeface="Times New Roman" panose="02020603050405020304" pitchFamily="18" charset="0"/>
              </a:rPr>
              <a:t>TOEFL</a:t>
            </a:r>
            <a:r>
              <a:rPr lang="ru-RU" sz="1050" dirty="0">
                <a:solidFill>
                  <a:srgbClr val="000000"/>
                </a:solidFill>
                <a:effectLst/>
                <a:latin typeface="Times New Roman" panose="02020603050405020304" pitchFamily="18" charset="0"/>
                <a:ea typeface="Times New Roman" panose="02020603050405020304" pitchFamily="18" charset="0"/>
              </a:rPr>
              <a:t>) – 60 - 65 баллов;</a:t>
            </a:r>
            <a:endParaRPr lang="ru-RU" sz="1050" dirty="0">
              <a:effectLst/>
              <a:latin typeface="Times New Roman" panose="02020603050405020304" pitchFamily="18" charset="0"/>
              <a:ea typeface="Times New Roman" panose="02020603050405020304" pitchFamily="18" charset="0"/>
            </a:endParaRPr>
          </a:p>
          <a:p>
            <a:pPr algn="just">
              <a:lnSpc>
                <a:spcPct val="115000"/>
              </a:lnSpc>
            </a:pPr>
            <a:r>
              <a:rPr lang="en-US" sz="1050" dirty="0">
                <a:solidFill>
                  <a:srgbClr val="000000"/>
                </a:solidFill>
                <a:effectLst/>
                <a:latin typeface="Times New Roman" panose="02020603050405020304" pitchFamily="18" charset="0"/>
                <a:ea typeface="Times New Roman" panose="02020603050405020304" pitchFamily="18" charset="0"/>
              </a:rPr>
              <a:t>     </a:t>
            </a:r>
            <a:r>
              <a:rPr lang="ru-RU" sz="1050" dirty="0">
                <a:solidFill>
                  <a:srgbClr val="000000"/>
                </a:solidFill>
                <a:effectLst/>
                <a:latin typeface="Times New Roman" panose="02020603050405020304" pitchFamily="18" charset="0"/>
                <a:ea typeface="Times New Roman" panose="02020603050405020304" pitchFamily="18" charset="0"/>
              </a:rPr>
              <a:t> французский язык: </a:t>
            </a:r>
            <a:r>
              <a:rPr lang="ru-RU" sz="1050" dirty="0" err="1">
                <a:solidFill>
                  <a:srgbClr val="000000"/>
                </a:solidFill>
                <a:effectLst/>
                <a:latin typeface="Times New Roman" panose="02020603050405020304" pitchFamily="18" charset="0"/>
                <a:ea typeface="Times New Roman" panose="02020603050405020304" pitchFamily="18" charset="0"/>
              </a:rPr>
              <a:t>дельф</a:t>
            </a:r>
            <a:r>
              <a:rPr lang="ru-RU" sz="1050" dirty="0">
                <a:solidFill>
                  <a:srgbClr val="000000"/>
                </a:solidFill>
                <a:effectLst/>
                <a:latin typeface="Times New Roman" panose="02020603050405020304" pitchFamily="18" charset="0"/>
                <a:ea typeface="Times New Roman" panose="02020603050405020304" pitchFamily="18" charset="0"/>
              </a:rPr>
              <a:t> (</a:t>
            </a:r>
            <a:r>
              <a:rPr lang="en-US" sz="1050" dirty="0">
                <a:solidFill>
                  <a:srgbClr val="000000"/>
                </a:solidFill>
                <a:effectLst/>
                <a:latin typeface="Times New Roman" panose="02020603050405020304" pitchFamily="18" charset="0"/>
                <a:ea typeface="Times New Roman" panose="02020603050405020304" pitchFamily="18" charset="0"/>
              </a:rPr>
              <a:t>DELF</a:t>
            </a:r>
            <a:r>
              <a:rPr lang="ru-RU" sz="1050" dirty="0">
                <a:solidFill>
                  <a:srgbClr val="000000"/>
                </a:solidFill>
                <a:effectLst/>
                <a:latin typeface="Times New Roman" panose="02020603050405020304" pitchFamily="18" charset="0"/>
                <a:ea typeface="Times New Roman" panose="02020603050405020304" pitchFamily="18" charset="0"/>
              </a:rPr>
              <a:t>) – С1;</a:t>
            </a:r>
            <a:endParaRPr lang="ru-RU" sz="1050" dirty="0">
              <a:effectLst/>
              <a:latin typeface="Times New Roman" panose="02020603050405020304" pitchFamily="18" charset="0"/>
              <a:ea typeface="Times New Roman" panose="02020603050405020304" pitchFamily="18" charset="0"/>
            </a:endParaRPr>
          </a:p>
          <a:p>
            <a:pPr algn="just">
              <a:lnSpc>
                <a:spcPct val="115000"/>
              </a:lnSpc>
            </a:pPr>
            <a:r>
              <a:rPr lang="en-US" sz="1050" dirty="0">
                <a:solidFill>
                  <a:srgbClr val="000000"/>
                </a:solidFill>
                <a:effectLst/>
                <a:latin typeface="Times New Roman" panose="02020603050405020304" pitchFamily="18" charset="0"/>
                <a:ea typeface="Times New Roman" panose="02020603050405020304" pitchFamily="18" charset="0"/>
              </a:rPr>
              <a:t>     </a:t>
            </a:r>
            <a:r>
              <a:rPr lang="ru-RU" sz="1050" dirty="0">
                <a:solidFill>
                  <a:srgbClr val="000000"/>
                </a:solidFill>
                <a:effectLst/>
                <a:latin typeface="Times New Roman" panose="02020603050405020304" pitchFamily="18" charset="0"/>
                <a:ea typeface="Times New Roman" panose="02020603050405020304" pitchFamily="18" charset="0"/>
              </a:rPr>
              <a:t> немецкий язык: </a:t>
            </a:r>
            <a:r>
              <a:rPr lang="ru-RU" sz="1050" dirty="0" err="1">
                <a:solidFill>
                  <a:srgbClr val="000000"/>
                </a:solidFill>
                <a:effectLst/>
                <a:latin typeface="Times New Roman" panose="02020603050405020304" pitchFamily="18" charset="0"/>
                <a:ea typeface="Times New Roman" panose="02020603050405020304" pitchFamily="18" charset="0"/>
              </a:rPr>
              <a:t>гесэ</a:t>
            </a:r>
            <a:r>
              <a:rPr lang="ru-RU" sz="1050" dirty="0">
                <a:solidFill>
                  <a:srgbClr val="000000"/>
                </a:solidFill>
                <a:effectLst/>
                <a:latin typeface="Times New Roman" panose="02020603050405020304" pitchFamily="18" charset="0"/>
                <a:ea typeface="Times New Roman" panose="02020603050405020304" pitchFamily="18" charset="0"/>
              </a:rPr>
              <a:t> </a:t>
            </a:r>
            <a:r>
              <a:rPr lang="ru-RU" sz="1050" dirty="0" err="1">
                <a:solidFill>
                  <a:srgbClr val="000000"/>
                </a:solidFill>
                <a:effectLst/>
                <a:latin typeface="Times New Roman" panose="02020603050405020304" pitchFamily="18" charset="0"/>
                <a:ea typeface="Times New Roman" panose="02020603050405020304" pitchFamily="18" charset="0"/>
              </a:rPr>
              <a:t>цэтификат</a:t>
            </a:r>
            <a:r>
              <a:rPr lang="ru-RU" sz="1050" dirty="0">
                <a:solidFill>
                  <a:srgbClr val="000000"/>
                </a:solidFill>
                <a:effectLst/>
                <a:latin typeface="Times New Roman" panose="02020603050405020304" pitchFamily="18" charset="0"/>
                <a:ea typeface="Times New Roman" panose="02020603050405020304" pitchFamily="18" charset="0"/>
              </a:rPr>
              <a:t> (</a:t>
            </a:r>
            <a:r>
              <a:rPr lang="en-US" sz="1050" dirty="0">
                <a:solidFill>
                  <a:srgbClr val="000000"/>
                </a:solidFill>
                <a:effectLst/>
                <a:latin typeface="Times New Roman" panose="02020603050405020304" pitchFamily="18" charset="0"/>
                <a:ea typeface="Times New Roman" panose="02020603050405020304" pitchFamily="18" charset="0"/>
              </a:rPr>
              <a:t>Goethe </a:t>
            </a:r>
            <a:r>
              <a:rPr lang="en-US" sz="1050" dirty="0" err="1">
                <a:solidFill>
                  <a:srgbClr val="000000"/>
                </a:solidFill>
                <a:effectLst/>
                <a:latin typeface="Times New Roman" panose="02020603050405020304" pitchFamily="18" charset="0"/>
                <a:ea typeface="Times New Roman" panose="02020603050405020304" pitchFamily="18" charset="0"/>
              </a:rPr>
              <a:t>Zertifikat</a:t>
            </a:r>
            <a:r>
              <a:rPr lang="ru-RU" sz="1050" dirty="0">
                <a:solidFill>
                  <a:srgbClr val="000000"/>
                </a:solidFill>
                <a:effectLst/>
                <a:latin typeface="Times New Roman" panose="02020603050405020304" pitchFamily="18" charset="0"/>
                <a:ea typeface="Times New Roman" panose="02020603050405020304" pitchFamily="18" charset="0"/>
              </a:rPr>
              <a:t>) – С1.</a:t>
            </a:r>
            <a:endParaRPr lang="ru-KZ" sz="1050" dirty="0">
              <a:latin typeface="Times New Roman" panose="02020603050405020304" pitchFamily="18" charset="0"/>
              <a:ea typeface="Times New Roman" panose="02020603050405020304" pitchFamily="18" charset="0"/>
            </a:endParaRPr>
          </a:p>
          <a:p>
            <a:pPr algn="just">
              <a:lnSpc>
                <a:spcPct val="115000"/>
              </a:lnSpc>
            </a:pPr>
            <a:r>
              <a:rPr lang="en-US" sz="1050" dirty="0">
                <a:solidFill>
                  <a:srgbClr val="000000"/>
                </a:solidFill>
                <a:effectLst/>
                <a:latin typeface="Times New Roman" panose="02020603050405020304" pitchFamily="18" charset="0"/>
                <a:ea typeface="Times New Roman" panose="02020603050405020304" pitchFamily="18" charset="0"/>
              </a:rPr>
              <a:t> </a:t>
            </a:r>
            <a:r>
              <a:rPr lang="ru-RU" sz="1050" dirty="0">
                <a:solidFill>
                  <a:srgbClr val="000000"/>
                </a:solidFill>
                <a:effectLst/>
                <a:latin typeface="Times New Roman" panose="02020603050405020304" pitchFamily="18" charset="0"/>
                <a:ea typeface="Times New Roman" panose="02020603050405020304" pitchFamily="18" charset="0"/>
              </a:rPr>
              <a:t> 119. Квалификационная категория "педагог-эксперт" присваивается без прохождения процедуры НКТ на основании личного заявления педагогам иностранных (английский, немецкий, французский) языков, имеющим сертификаты по методике </a:t>
            </a:r>
            <a:r>
              <a:rPr lang="ru-RU" sz="1050" dirty="0" err="1">
                <a:solidFill>
                  <a:srgbClr val="000000"/>
                </a:solidFill>
                <a:effectLst/>
                <a:latin typeface="Times New Roman" panose="02020603050405020304" pitchFamily="18" charset="0"/>
                <a:ea typeface="Times New Roman" panose="02020603050405020304" pitchFamily="18" charset="0"/>
              </a:rPr>
              <a:t>клил</a:t>
            </a:r>
            <a:r>
              <a:rPr lang="ru-RU" sz="1050" dirty="0">
                <a:solidFill>
                  <a:srgbClr val="000000"/>
                </a:solidFill>
                <a:effectLst/>
                <a:latin typeface="Times New Roman" panose="02020603050405020304" pitchFamily="18" charset="0"/>
                <a:ea typeface="Times New Roman" panose="02020603050405020304" pitchFamily="18" charset="0"/>
              </a:rPr>
              <a:t> (</a:t>
            </a:r>
            <a:r>
              <a:rPr lang="en-US" sz="1050" dirty="0">
                <a:solidFill>
                  <a:srgbClr val="000000"/>
                </a:solidFill>
                <a:effectLst/>
                <a:latin typeface="Times New Roman" panose="02020603050405020304" pitchFamily="18" charset="0"/>
                <a:ea typeface="Times New Roman" panose="02020603050405020304" pitchFamily="18" charset="0"/>
              </a:rPr>
              <a:t>CLIL</a:t>
            </a:r>
            <a:r>
              <a:rPr lang="ru-RU" sz="1050" dirty="0">
                <a:solidFill>
                  <a:srgbClr val="000000"/>
                </a:solidFill>
                <a:effectLst/>
                <a:latin typeface="Times New Roman" panose="02020603050405020304" pitchFamily="18" charset="0"/>
                <a:ea typeface="Times New Roman" panose="02020603050405020304" pitchFamily="18" charset="0"/>
              </a:rPr>
              <a:t>) (при наличии) и уровню владения иностранным языком:</a:t>
            </a:r>
            <a:endParaRPr lang="ru-RU" sz="1050" dirty="0">
              <a:effectLst/>
              <a:latin typeface="Times New Roman" panose="02020603050405020304" pitchFamily="18" charset="0"/>
              <a:ea typeface="Times New Roman" panose="02020603050405020304" pitchFamily="18" charset="0"/>
            </a:endParaRPr>
          </a:p>
          <a:p>
            <a:pPr algn="just">
              <a:lnSpc>
                <a:spcPct val="115000"/>
              </a:lnSpc>
            </a:pPr>
            <a:r>
              <a:rPr lang="en-US" sz="1050" dirty="0">
                <a:solidFill>
                  <a:srgbClr val="000000"/>
                </a:solidFill>
                <a:effectLst/>
                <a:latin typeface="Times New Roman" panose="02020603050405020304" pitchFamily="18" charset="0"/>
                <a:ea typeface="Times New Roman" panose="02020603050405020304" pitchFamily="18" charset="0"/>
              </a:rPr>
              <a:t>     </a:t>
            </a:r>
            <a:r>
              <a:rPr lang="ru-RU" sz="1050" dirty="0">
                <a:solidFill>
                  <a:srgbClr val="000000"/>
                </a:solidFill>
                <a:effectLst/>
                <a:latin typeface="Times New Roman" panose="02020603050405020304" pitchFamily="18" charset="0"/>
                <a:ea typeface="Times New Roman" panose="02020603050405020304" pitchFamily="18" charset="0"/>
              </a:rPr>
              <a:t> английский язык: </a:t>
            </a:r>
            <a:r>
              <a:rPr lang="ru-RU" sz="1050" dirty="0" err="1">
                <a:solidFill>
                  <a:srgbClr val="000000"/>
                </a:solidFill>
                <a:effectLst/>
                <a:latin typeface="Times New Roman" panose="02020603050405020304" pitchFamily="18" charset="0"/>
                <a:ea typeface="Times New Roman" panose="02020603050405020304" pitchFamily="18" charset="0"/>
              </a:rPr>
              <a:t>айелтс</a:t>
            </a:r>
            <a:r>
              <a:rPr lang="ru-RU" sz="1050" dirty="0">
                <a:solidFill>
                  <a:srgbClr val="000000"/>
                </a:solidFill>
                <a:effectLst/>
                <a:latin typeface="Times New Roman" panose="02020603050405020304" pitchFamily="18" charset="0"/>
                <a:ea typeface="Times New Roman" panose="02020603050405020304" pitchFamily="18" charset="0"/>
              </a:rPr>
              <a:t> (</a:t>
            </a:r>
            <a:r>
              <a:rPr lang="en-US" sz="1050" dirty="0">
                <a:solidFill>
                  <a:srgbClr val="000000"/>
                </a:solidFill>
                <a:effectLst/>
                <a:latin typeface="Times New Roman" panose="02020603050405020304" pitchFamily="18" charset="0"/>
                <a:ea typeface="Times New Roman" panose="02020603050405020304" pitchFamily="18" charset="0"/>
              </a:rPr>
              <a:t>IELTS</a:t>
            </a:r>
            <a:r>
              <a:rPr lang="ru-RU" sz="1050" dirty="0">
                <a:solidFill>
                  <a:srgbClr val="000000"/>
                </a:solidFill>
                <a:effectLst/>
                <a:latin typeface="Times New Roman" panose="02020603050405020304" pitchFamily="18" charset="0"/>
                <a:ea typeface="Times New Roman" panose="02020603050405020304" pitchFamily="18" charset="0"/>
              </a:rPr>
              <a:t>) – 6,5 баллов; </a:t>
            </a:r>
            <a:r>
              <a:rPr lang="ru-RU" sz="1050" dirty="0" err="1">
                <a:solidFill>
                  <a:srgbClr val="000000"/>
                </a:solidFill>
                <a:effectLst/>
                <a:latin typeface="Times New Roman" panose="02020603050405020304" pitchFamily="18" charset="0"/>
                <a:ea typeface="Times New Roman" panose="02020603050405020304" pitchFamily="18" charset="0"/>
              </a:rPr>
              <a:t>тойфл</a:t>
            </a:r>
            <a:r>
              <a:rPr lang="ru-RU" sz="1050" dirty="0">
                <a:solidFill>
                  <a:srgbClr val="000000"/>
                </a:solidFill>
                <a:effectLst/>
                <a:latin typeface="Times New Roman" panose="02020603050405020304" pitchFamily="18" charset="0"/>
                <a:ea typeface="Times New Roman" panose="02020603050405020304" pitchFamily="18" charset="0"/>
              </a:rPr>
              <a:t> (</a:t>
            </a:r>
            <a:r>
              <a:rPr lang="en-US" sz="1050" dirty="0">
                <a:solidFill>
                  <a:srgbClr val="000000"/>
                </a:solidFill>
                <a:effectLst/>
                <a:latin typeface="Times New Roman" panose="02020603050405020304" pitchFamily="18" charset="0"/>
                <a:ea typeface="Times New Roman" panose="02020603050405020304" pitchFamily="18" charset="0"/>
              </a:rPr>
              <a:t>TOEFL</a:t>
            </a:r>
            <a:r>
              <a:rPr lang="ru-RU" sz="1050" dirty="0">
                <a:solidFill>
                  <a:srgbClr val="000000"/>
                </a:solidFill>
                <a:effectLst/>
                <a:latin typeface="Times New Roman" panose="02020603050405020304" pitchFamily="18" charset="0"/>
                <a:ea typeface="Times New Roman" panose="02020603050405020304" pitchFamily="18" charset="0"/>
              </a:rPr>
              <a:t>) – 66 - 78 баллов;</a:t>
            </a:r>
            <a:endParaRPr lang="ru-RU" sz="1050" dirty="0">
              <a:effectLst/>
              <a:latin typeface="Times New Roman" panose="02020603050405020304" pitchFamily="18" charset="0"/>
              <a:ea typeface="Times New Roman" panose="02020603050405020304" pitchFamily="18" charset="0"/>
            </a:endParaRPr>
          </a:p>
          <a:p>
            <a:pPr algn="just">
              <a:lnSpc>
                <a:spcPct val="115000"/>
              </a:lnSpc>
            </a:pPr>
            <a:r>
              <a:rPr lang="en-US" sz="1050" dirty="0">
                <a:solidFill>
                  <a:srgbClr val="000000"/>
                </a:solidFill>
                <a:effectLst/>
                <a:latin typeface="Times New Roman" panose="02020603050405020304" pitchFamily="18" charset="0"/>
                <a:ea typeface="Times New Roman" panose="02020603050405020304" pitchFamily="18" charset="0"/>
              </a:rPr>
              <a:t>     </a:t>
            </a:r>
            <a:r>
              <a:rPr lang="ru-RU" sz="1050" dirty="0">
                <a:solidFill>
                  <a:srgbClr val="000000"/>
                </a:solidFill>
                <a:effectLst/>
                <a:latin typeface="Times New Roman" panose="02020603050405020304" pitchFamily="18" charset="0"/>
                <a:ea typeface="Times New Roman" panose="02020603050405020304" pitchFamily="18" charset="0"/>
              </a:rPr>
              <a:t> французский язык: </a:t>
            </a:r>
            <a:r>
              <a:rPr lang="ru-RU" sz="1050" dirty="0" err="1">
                <a:solidFill>
                  <a:srgbClr val="000000"/>
                </a:solidFill>
                <a:effectLst/>
                <a:latin typeface="Times New Roman" panose="02020603050405020304" pitchFamily="18" charset="0"/>
                <a:ea typeface="Times New Roman" panose="02020603050405020304" pitchFamily="18" charset="0"/>
              </a:rPr>
              <a:t>дельф</a:t>
            </a:r>
            <a:r>
              <a:rPr lang="ru-RU" sz="1050" dirty="0">
                <a:solidFill>
                  <a:srgbClr val="000000"/>
                </a:solidFill>
                <a:effectLst/>
                <a:latin typeface="Times New Roman" panose="02020603050405020304" pitchFamily="18" charset="0"/>
                <a:ea typeface="Times New Roman" panose="02020603050405020304" pitchFamily="18" charset="0"/>
              </a:rPr>
              <a:t> (</a:t>
            </a:r>
            <a:r>
              <a:rPr lang="en-US" sz="1050" dirty="0">
                <a:solidFill>
                  <a:srgbClr val="000000"/>
                </a:solidFill>
                <a:effectLst/>
                <a:latin typeface="Times New Roman" panose="02020603050405020304" pitchFamily="18" charset="0"/>
                <a:ea typeface="Times New Roman" panose="02020603050405020304" pitchFamily="18" charset="0"/>
              </a:rPr>
              <a:t>DELF</a:t>
            </a:r>
            <a:r>
              <a:rPr lang="ru-RU" sz="1050" dirty="0">
                <a:solidFill>
                  <a:srgbClr val="000000"/>
                </a:solidFill>
                <a:effectLst/>
                <a:latin typeface="Times New Roman" panose="02020603050405020304" pitchFamily="18" charset="0"/>
                <a:ea typeface="Times New Roman" panose="02020603050405020304" pitchFamily="18" charset="0"/>
              </a:rPr>
              <a:t>) – С1;</a:t>
            </a:r>
            <a:endParaRPr lang="ru-RU" sz="1050" dirty="0">
              <a:effectLst/>
              <a:latin typeface="Times New Roman" panose="02020603050405020304" pitchFamily="18" charset="0"/>
              <a:ea typeface="Times New Roman" panose="02020603050405020304" pitchFamily="18" charset="0"/>
            </a:endParaRPr>
          </a:p>
          <a:p>
            <a:pPr algn="just">
              <a:lnSpc>
                <a:spcPct val="115000"/>
              </a:lnSpc>
            </a:pPr>
            <a:r>
              <a:rPr lang="en-US" sz="1050" dirty="0">
                <a:solidFill>
                  <a:srgbClr val="000000"/>
                </a:solidFill>
                <a:effectLst/>
                <a:latin typeface="Times New Roman" panose="02020603050405020304" pitchFamily="18" charset="0"/>
                <a:ea typeface="Times New Roman" panose="02020603050405020304" pitchFamily="18" charset="0"/>
              </a:rPr>
              <a:t>     </a:t>
            </a:r>
            <a:r>
              <a:rPr lang="ru-RU" sz="1050" dirty="0">
                <a:solidFill>
                  <a:srgbClr val="000000"/>
                </a:solidFill>
                <a:effectLst/>
                <a:latin typeface="Times New Roman" panose="02020603050405020304" pitchFamily="18" charset="0"/>
                <a:ea typeface="Times New Roman" panose="02020603050405020304" pitchFamily="18" charset="0"/>
              </a:rPr>
              <a:t> немецкий язык: </a:t>
            </a:r>
            <a:r>
              <a:rPr lang="ru-RU" sz="1050" dirty="0" err="1">
                <a:solidFill>
                  <a:srgbClr val="000000"/>
                </a:solidFill>
                <a:effectLst/>
                <a:latin typeface="Times New Roman" panose="02020603050405020304" pitchFamily="18" charset="0"/>
                <a:ea typeface="Times New Roman" panose="02020603050405020304" pitchFamily="18" charset="0"/>
              </a:rPr>
              <a:t>гесэ</a:t>
            </a:r>
            <a:r>
              <a:rPr lang="ru-RU" sz="1050" dirty="0">
                <a:solidFill>
                  <a:srgbClr val="000000"/>
                </a:solidFill>
                <a:effectLst/>
                <a:latin typeface="Times New Roman" panose="02020603050405020304" pitchFamily="18" charset="0"/>
                <a:ea typeface="Times New Roman" panose="02020603050405020304" pitchFamily="18" charset="0"/>
              </a:rPr>
              <a:t> </a:t>
            </a:r>
            <a:r>
              <a:rPr lang="ru-RU" sz="1050" dirty="0" err="1">
                <a:solidFill>
                  <a:srgbClr val="000000"/>
                </a:solidFill>
                <a:effectLst/>
                <a:latin typeface="Times New Roman" panose="02020603050405020304" pitchFamily="18" charset="0"/>
                <a:ea typeface="Times New Roman" panose="02020603050405020304" pitchFamily="18" charset="0"/>
              </a:rPr>
              <a:t>цэтификат</a:t>
            </a:r>
            <a:r>
              <a:rPr lang="ru-RU" sz="1050" dirty="0">
                <a:solidFill>
                  <a:srgbClr val="000000"/>
                </a:solidFill>
                <a:effectLst/>
                <a:latin typeface="Times New Roman" panose="02020603050405020304" pitchFamily="18" charset="0"/>
                <a:ea typeface="Times New Roman" panose="02020603050405020304" pitchFamily="18" charset="0"/>
              </a:rPr>
              <a:t> (</a:t>
            </a:r>
            <a:r>
              <a:rPr lang="en-US" sz="1050" dirty="0">
                <a:solidFill>
                  <a:srgbClr val="000000"/>
                </a:solidFill>
                <a:effectLst/>
                <a:latin typeface="Times New Roman" panose="02020603050405020304" pitchFamily="18" charset="0"/>
                <a:ea typeface="Times New Roman" panose="02020603050405020304" pitchFamily="18" charset="0"/>
              </a:rPr>
              <a:t>Goethe </a:t>
            </a:r>
            <a:r>
              <a:rPr lang="en-US" sz="1050" dirty="0" err="1">
                <a:solidFill>
                  <a:srgbClr val="000000"/>
                </a:solidFill>
                <a:effectLst/>
                <a:latin typeface="Times New Roman" panose="02020603050405020304" pitchFamily="18" charset="0"/>
                <a:ea typeface="Times New Roman" panose="02020603050405020304" pitchFamily="18" charset="0"/>
              </a:rPr>
              <a:t>Zertifikat</a:t>
            </a:r>
            <a:r>
              <a:rPr lang="ru-RU" sz="1050" dirty="0">
                <a:solidFill>
                  <a:srgbClr val="000000"/>
                </a:solidFill>
                <a:effectLst/>
                <a:latin typeface="Times New Roman" panose="02020603050405020304" pitchFamily="18" charset="0"/>
                <a:ea typeface="Times New Roman" panose="02020603050405020304" pitchFamily="18" charset="0"/>
              </a:rPr>
              <a:t>) – С1.</a:t>
            </a:r>
            <a:endParaRPr lang="ru-RU" sz="1050" dirty="0">
              <a:effectLst/>
              <a:latin typeface="Times New Roman" panose="02020603050405020304" pitchFamily="18" charset="0"/>
              <a:ea typeface="Times New Roman" panose="02020603050405020304" pitchFamily="18" charset="0"/>
            </a:endParaRPr>
          </a:p>
          <a:p>
            <a:pPr algn="just">
              <a:lnSpc>
                <a:spcPct val="115000"/>
              </a:lnSpc>
            </a:pPr>
            <a:r>
              <a:rPr lang="en-US" sz="1050" dirty="0">
                <a:solidFill>
                  <a:srgbClr val="000000"/>
                </a:solidFill>
                <a:effectLst/>
                <a:latin typeface="Times New Roman" panose="02020603050405020304" pitchFamily="18" charset="0"/>
                <a:ea typeface="Times New Roman" panose="02020603050405020304" pitchFamily="18" charset="0"/>
              </a:rPr>
              <a:t>  </a:t>
            </a:r>
            <a:r>
              <a:rPr lang="ru-RU" sz="1050" dirty="0">
                <a:solidFill>
                  <a:srgbClr val="000000"/>
                </a:solidFill>
                <a:effectLst/>
                <a:latin typeface="Times New Roman" panose="02020603050405020304" pitchFamily="18" charset="0"/>
                <a:ea typeface="Times New Roman" panose="02020603050405020304" pitchFamily="18" charset="0"/>
              </a:rPr>
              <a:t> 120. Квалификационная категория "педагог-исследователь" присваивается без прохождения процедуры НКТ на основании личного заявления педагогам иностранных (английский, немецкий, французский) языков, имеющим сертификаты по методике </a:t>
            </a:r>
            <a:r>
              <a:rPr lang="ru-RU" sz="1050" dirty="0" err="1">
                <a:solidFill>
                  <a:srgbClr val="000000"/>
                </a:solidFill>
                <a:effectLst/>
                <a:latin typeface="Times New Roman" panose="02020603050405020304" pitchFamily="18" charset="0"/>
                <a:ea typeface="Times New Roman" panose="02020603050405020304" pitchFamily="18" charset="0"/>
              </a:rPr>
              <a:t>клил</a:t>
            </a:r>
            <a:r>
              <a:rPr lang="ru-RU" sz="1050" dirty="0">
                <a:solidFill>
                  <a:srgbClr val="000000"/>
                </a:solidFill>
                <a:effectLst/>
                <a:latin typeface="Times New Roman" panose="02020603050405020304" pitchFamily="18" charset="0"/>
                <a:ea typeface="Times New Roman" panose="02020603050405020304" pitchFamily="18" charset="0"/>
              </a:rPr>
              <a:t> (</a:t>
            </a:r>
            <a:r>
              <a:rPr lang="en-US" sz="1050" dirty="0">
                <a:solidFill>
                  <a:srgbClr val="000000"/>
                </a:solidFill>
                <a:effectLst/>
                <a:latin typeface="Times New Roman" panose="02020603050405020304" pitchFamily="18" charset="0"/>
                <a:ea typeface="Times New Roman" panose="02020603050405020304" pitchFamily="18" charset="0"/>
              </a:rPr>
              <a:t>CLIL</a:t>
            </a:r>
            <a:r>
              <a:rPr lang="ru-RU" sz="1050" dirty="0">
                <a:solidFill>
                  <a:srgbClr val="000000"/>
                </a:solidFill>
                <a:effectLst/>
                <a:latin typeface="Times New Roman" panose="02020603050405020304" pitchFamily="18" charset="0"/>
                <a:ea typeface="Times New Roman" panose="02020603050405020304" pitchFamily="18" charset="0"/>
              </a:rPr>
              <a:t>) (при наличии) и уровню владения иностранным языком:</a:t>
            </a:r>
            <a:endParaRPr lang="ru-RU" sz="1050" dirty="0">
              <a:effectLst/>
              <a:latin typeface="Times New Roman" panose="02020603050405020304" pitchFamily="18" charset="0"/>
              <a:ea typeface="Times New Roman" panose="02020603050405020304" pitchFamily="18" charset="0"/>
            </a:endParaRPr>
          </a:p>
          <a:p>
            <a:pPr algn="just">
              <a:lnSpc>
                <a:spcPct val="115000"/>
              </a:lnSpc>
            </a:pPr>
            <a:r>
              <a:rPr lang="en-US" sz="1050" dirty="0">
                <a:solidFill>
                  <a:srgbClr val="000000"/>
                </a:solidFill>
                <a:effectLst/>
                <a:latin typeface="Times New Roman" panose="02020603050405020304" pitchFamily="18" charset="0"/>
                <a:ea typeface="Times New Roman" panose="02020603050405020304" pitchFamily="18" charset="0"/>
              </a:rPr>
              <a:t>     </a:t>
            </a:r>
            <a:r>
              <a:rPr lang="ru-RU" sz="1050" dirty="0">
                <a:solidFill>
                  <a:srgbClr val="000000"/>
                </a:solidFill>
                <a:effectLst/>
                <a:latin typeface="Times New Roman" panose="02020603050405020304" pitchFamily="18" charset="0"/>
                <a:ea typeface="Times New Roman" panose="02020603050405020304" pitchFamily="18" charset="0"/>
              </a:rPr>
              <a:t> английский язык: </a:t>
            </a:r>
            <a:r>
              <a:rPr lang="ru-RU" sz="1050" dirty="0" err="1">
                <a:solidFill>
                  <a:srgbClr val="000000"/>
                </a:solidFill>
                <a:effectLst/>
                <a:latin typeface="Times New Roman" panose="02020603050405020304" pitchFamily="18" charset="0"/>
                <a:ea typeface="Times New Roman" panose="02020603050405020304" pitchFamily="18" charset="0"/>
              </a:rPr>
              <a:t>айелтс</a:t>
            </a:r>
            <a:r>
              <a:rPr lang="ru-RU" sz="1050" dirty="0">
                <a:solidFill>
                  <a:srgbClr val="000000"/>
                </a:solidFill>
                <a:effectLst/>
                <a:latin typeface="Times New Roman" panose="02020603050405020304" pitchFamily="18" charset="0"/>
                <a:ea typeface="Times New Roman" panose="02020603050405020304" pitchFamily="18" charset="0"/>
              </a:rPr>
              <a:t> (</a:t>
            </a:r>
            <a:r>
              <a:rPr lang="en-US" sz="1050" dirty="0">
                <a:solidFill>
                  <a:srgbClr val="000000"/>
                </a:solidFill>
                <a:effectLst/>
                <a:latin typeface="Times New Roman" panose="02020603050405020304" pitchFamily="18" charset="0"/>
                <a:ea typeface="Times New Roman" panose="02020603050405020304" pitchFamily="18" charset="0"/>
              </a:rPr>
              <a:t>IELTS</a:t>
            </a:r>
            <a:r>
              <a:rPr lang="ru-RU" sz="1050" dirty="0">
                <a:solidFill>
                  <a:srgbClr val="000000"/>
                </a:solidFill>
                <a:effectLst/>
                <a:latin typeface="Times New Roman" panose="02020603050405020304" pitchFamily="18" charset="0"/>
                <a:ea typeface="Times New Roman" panose="02020603050405020304" pitchFamily="18" charset="0"/>
              </a:rPr>
              <a:t>) – 7 баллов; </a:t>
            </a:r>
            <a:r>
              <a:rPr lang="ru-RU" sz="1050" dirty="0" err="1">
                <a:solidFill>
                  <a:srgbClr val="000000"/>
                </a:solidFill>
                <a:effectLst/>
                <a:latin typeface="Times New Roman" panose="02020603050405020304" pitchFamily="18" charset="0"/>
                <a:ea typeface="Times New Roman" panose="02020603050405020304" pitchFamily="18" charset="0"/>
              </a:rPr>
              <a:t>тойфл</a:t>
            </a:r>
            <a:r>
              <a:rPr lang="ru-RU" sz="1050" dirty="0">
                <a:solidFill>
                  <a:srgbClr val="000000"/>
                </a:solidFill>
                <a:effectLst/>
                <a:latin typeface="Times New Roman" panose="02020603050405020304" pitchFamily="18" charset="0"/>
                <a:ea typeface="Times New Roman" panose="02020603050405020304" pitchFamily="18" charset="0"/>
              </a:rPr>
              <a:t> (</a:t>
            </a:r>
            <a:r>
              <a:rPr lang="en-US" sz="1050" dirty="0">
                <a:solidFill>
                  <a:srgbClr val="000000"/>
                </a:solidFill>
                <a:effectLst/>
                <a:latin typeface="Times New Roman" panose="02020603050405020304" pitchFamily="18" charset="0"/>
                <a:ea typeface="Times New Roman" panose="02020603050405020304" pitchFamily="18" charset="0"/>
              </a:rPr>
              <a:t>TOEFL</a:t>
            </a:r>
            <a:r>
              <a:rPr lang="ru-RU" sz="1050" dirty="0">
                <a:solidFill>
                  <a:srgbClr val="000000"/>
                </a:solidFill>
                <a:effectLst/>
                <a:latin typeface="Times New Roman" panose="02020603050405020304" pitchFamily="18" charset="0"/>
                <a:ea typeface="Times New Roman" panose="02020603050405020304" pitchFamily="18" charset="0"/>
              </a:rPr>
              <a:t>) – 79 - 95 баллов;</a:t>
            </a:r>
            <a:endParaRPr lang="ru-RU" sz="1050" dirty="0">
              <a:effectLst/>
              <a:latin typeface="Times New Roman" panose="02020603050405020304" pitchFamily="18" charset="0"/>
              <a:ea typeface="Times New Roman" panose="02020603050405020304" pitchFamily="18" charset="0"/>
            </a:endParaRPr>
          </a:p>
          <a:p>
            <a:pPr algn="just">
              <a:lnSpc>
                <a:spcPct val="115000"/>
              </a:lnSpc>
            </a:pPr>
            <a:r>
              <a:rPr lang="en-US" sz="1050" dirty="0">
                <a:solidFill>
                  <a:srgbClr val="000000"/>
                </a:solidFill>
                <a:effectLst/>
                <a:latin typeface="Times New Roman" panose="02020603050405020304" pitchFamily="18" charset="0"/>
                <a:ea typeface="Times New Roman" panose="02020603050405020304" pitchFamily="18" charset="0"/>
              </a:rPr>
              <a:t>     </a:t>
            </a:r>
            <a:r>
              <a:rPr lang="ru-RU" sz="1050" dirty="0">
                <a:solidFill>
                  <a:srgbClr val="000000"/>
                </a:solidFill>
                <a:effectLst/>
                <a:latin typeface="Times New Roman" panose="02020603050405020304" pitchFamily="18" charset="0"/>
                <a:ea typeface="Times New Roman" panose="02020603050405020304" pitchFamily="18" charset="0"/>
              </a:rPr>
              <a:t> французский язык: </a:t>
            </a:r>
            <a:r>
              <a:rPr lang="ru-RU" sz="1050" dirty="0" err="1">
                <a:solidFill>
                  <a:srgbClr val="000000"/>
                </a:solidFill>
                <a:effectLst/>
                <a:latin typeface="Times New Roman" panose="02020603050405020304" pitchFamily="18" charset="0"/>
                <a:ea typeface="Times New Roman" panose="02020603050405020304" pitchFamily="18" charset="0"/>
              </a:rPr>
              <a:t>дельф</a:t>
            </a:r>
            <a:r>
              <a:rPr lang="ru-RU" sz="1050" dirty="0">
                <a:solidFill>
                  <a:srgbClr val="000000"/>
                </a:solidFill>
                <a:effectLst/>
                <a:latin typeface="Times New Roman" panose="02020603050405020304" pitchFamily="18" charset="0"/>
                <a:ea typeface="Times New Roman" panose="02020603050405020304" pitchFamily="18" charset="0"/>
              </a:rPr>
              <a:t> (</a:t>
            </a:r>
            <a:r>
              <a:rPr lang="en-US" sz="1050" dirty="0">
                <a:solidFill>
                  <a:srgbClr val="000000"/>
                </a:solidFill>
                <a:effectLst/>
                <a:latin typeface="Times New Roman" panose="02020603050405020304" pitchFamily="18" charset="0"/>
                <a:ea typeface="Times New Roman" panose="02020603050405020304" pitchFamily="18" charset="0"/>
              </a:rPr>
              <a:t>DELF</a:t>
            </a:r>
            <a:r>
              <a:rPr lang="ru-RU" sz="1050" dirty="0">
                <a:solidFill>
                  <a:srgbClr val="000000"/>
                </a:solidFill>
                <a:effectLst/>
                <a:latin typeface="Times New Roman" panose="02020603050405020304" pitchFamily="18" charset="0"/>
                <a:ea typeface="Times New Roman" panose="02020603050405020304" pitchFamily="18" charset="0"/>
              </a:rPr>
              <a:t>) – С2;</a:t>
            </a:r>
            <a:endParaRPr lang="ru-RU" sz="1050" dirty="0">
              <a:effectLst/>
              <a:latin typeface="Times New Roman" panose="02020603050405020304" pitchFamily="18" charset="0"/>
              <a:ea typeface="Times New Roman" panose="02020603050405020304" pitchFamily="18" charset="0"/>
            </a:endParaRPr>
          </a:p>
          <a:p>
            <a:pPr algn="just">
              <a:lnSpc>
                <a:spcPct val="115000"/>
              </a:lnSpc>
            </a:pPr>
            <a:r>
              <a:rPr lang="en-US" sz="1050" dirty="0">
                <a:solidFill>
                  <a:srgbClr val="000000"/>
                </a:solidFill>
                <a:effectLst/>
                <a:latin typeface="Times New Roman" panose="02020603050405020304" pitchFamily="18" charset="0"/>
                <a:ea typeface="Times New Roman" panose="02020603050405020304" pitchFamily="18" charset="0"/>
              </a:rPr>
              <a:t>     </a:t>
            </a:r>
            <a:r>
              <a:rPr lang="ru-RU" sz="1050" dirty="0">
                <a:solidFill>
                  <a:srgbClr val="000000"/>
                </a:solidFill>
                <a:effectLst/>
                <a:latin typeface="Times New Roman" panose="02020603050405020304" pitchFamily="18" charset="0"/>
                <a:ea typeface="Times New Roman" panose="02020603050405020304" pitchFamily="18" charset="0"/>
              </a:rPr>
              <a:t> немецкий язык: </a:t>
            </a:r>
            <a:r>
              <a:rPr lang="ru-RU" sz="1050" dirty="0" err="1">
                <a:solidFill>
                  <a:srgbClr val="000000"/>
                </a:solidFill>
                <a:effectLst/>
                <a:latin typeface="Times New Roman" panose="02020603050405020304" pitchFamily="18" charset="0"/>
                <a:ea typeface="Times New Roman" panose="02020603050405020304" pitchFamily="18" charset="0"/>
              </a:rPr>
              <a:t>гесэ</a:t>
            </a:r>
            <a:r>
              <a:rPr lang="ru-RU" sz="1050" dirty="0">
                <a:solidFill>
                  <a:srgbClr val="000000"/>
                </a:solidFill>
                <a:effectLst/>
                <a:latin typeface="Times New Roman" panose="02020603050405020304" pitchFamily="18" charset="0"/>
                <a:ea typeface="Times New Roman" panose="02020603050405020304" pitchFamily="18" charset="0"/>
              </a:rPr>
              <a:t> </a:t>
            </a:r>
            <a:r>
              <a:rPr lang="ru-RU" sz="1050" dirty="0" err="1">
                <a:solidFill>
                  <a:srgbClr val="000000"/>
                </a:solidFill>
                <a:effectLst/>
                <a:latin typeface="Times New Roman" panose="02020603050405020304" pitchFamily="18" charset="0"/>
                <a:ea typeface="Times New Roman" panose="02020603050405020304" pitchFamily="18" charset="0"/>
              </a:rPr>
              <a:t>цэтификат</a:t>
            </a:r>
            <a:r>
              <a:rPr lang="ru-RU" sz="1050" dirty="0">
                <a:solidFill>
                  <a:srgbClr val="000000"/>
                </a:solidFill>
                <a:effectLst/>
                <a:latin typeface="Times New Roman" panose="02020603050405020304" pitchFamily="18" charset="0"/>
                <a:ea typeface="Times New Roman" panose="02020603050405020304" pitchFamily="18" charset="0"/>
              </a:rPr>
              <a:t> (</a:t>
            </a:r>
            <a:r>
              <a:rPr lang="en-US" sz="1050" dirty="0">
                <a:solidFill>
                  <a:srgbClr val="000000"/>
                </a:solidFill>
                <a:effectLst/>
                <a:latin typeface="Times New Roman" panose="02020603050405020304" pitchFamily="18" charset="0"/>
                <a:ea typeface="Times New Roman" panose="02020603050405020304" pitchFamily="18" charset="0"/>
              </a:rPr>
              <a:t>Goethe </a:t>
            </a:r>
            <a:r>
              <a:rPr lang="en-US" sz="1050" dirty="0" err="1">
                <a:solidFill>
                  <a:srgbClr val="000000"/>
                </a:solidFill>
                <a:effectLst/>
                <a:latin typeface="Times New Roman" panose="02020603050405020304" pitchFamily="18" charset="0"/>
                <a:ea typeface="Times New Roman" panose="02020603050405020304" pitchFamily="18" charset="0"/>
              </a:rPr>
              <a:t>Zertifikat</a:t>
            </a:r>
            <a:r>
              <a:rPr lang="ru-RU" sz="1050" dirty="0">
                <a:solidFill>
                  <a:srgbClr val="000000"/>
                </a:solidFill>
                <a:effectLst/>
                <a:latin typeface="Times New Roman" panose="02020603050405020304" pitchFamily="18" charset="0"/>
                <a:ea typeface="Times New Roman" panose="02020603050405020304" pitchFamily="18" charset="0"/>
              </a:rPr>
              <a:t>) – С2.</a:t>
            </a:r>
            <a:endParaRPr lang="ru-RU" sz="1050" dirty="0">
              <a:effectLst/>
              <a:latin typeface="Times New Roman" panose="02020603050405020304" pitchFamily="18" charset="0"/>
              <a:ea typeface="Times New Roman" panose="02020603050405020304" pitchFamily="18" charset="0"/>
            </a:endParaRPr>
          </a:p>
          <a:p>
            <a:pPr algn="just">
              <a:lnSpc>
                <a:spcPct val="115000"/>
              </a:lnSpc>
            </a:pPr>
            <a:r>
              <a:rPr lang="en-US" sz="1050" dirty="0">
                <a:solidFill>
                  <a:srgbClr val="000000"/>
                </a:solidFill>
                <a:effectLst/>
                <a:latin typeface="Times New Roman" panose="02020603050405020304" pitchFamily="18" charset="0"/>
                <a:ea typeface="Times New Roman" panose="02020603050405020304" pitchFamily="18" charset="0"/>
              </a:rPr>
              <a:t>     </a:t>
            </a:r>
            <a:r>
              <a:rPr lang="ru-RU" sz="1050" dirty="0">
                <a:solidFill>
                  <a:srgbClr val="000000"/>
                </a:solidFill>
                <a:effectLst/>
                <a:latin typeface="Times New Roman" panose="02020603050405020304" pitchFamily="18" charset="0"/>
                <a:ea typeface="Times New Roman" panose="02020603050405020304" pitchFamily="18" charset="0"/>
              </a:rPr>
              <a:t> 121. Квалификационная категория "педагог-мастер" присваивается без прохождения НКТ на основании личного заявления педагогам иностранных (английский, немецкий, французский) языков, имеющим сертификаты по методике </a:t>
            </a:r>
            <a:r>
              <a:rPr lang="ru-RU" sz="1050" dirty="0" err="1">
                <a:solidFill>
                  <a:srgbClr val="000000"/>
                </a:solidFill>
                <a:effectLst/>
                <a:latin typeface="Times New Roman" panose="02020603050405020304" pitchFamily="18" charset="0"/>
                <a:ea typeface="Times New Roman" panose="02020603050405020304" pitchFamily="18" charset="0"/>
              </a:rPr>
              <a:t>клил</a:t>
            </a:r>
            <a:r>
              <a:rPr lang="ru-RU" sz="1050" dirty="0">
                <a:solidFill>
                  <a:srgbClr val="000000"/>
                </a:solidFill>
                <a:effectLst/>
                <a:latin typeface="Times New Roman" panose="02020603050405020304" pitchFamily="18" charset="0"/>
                <a:ea typeface="Times New Roman" panose="02020603050405020304" pitchFamily="18" charset="0"/>
              </a:rPr>
              <a:t> (</a:t>
            </a:r>
            <a:r>
              <a:rPr lang="en-US" sz="1050" dirty="0">
                <a:solidFill>
                  <a:srgbClr val="000000"/>
                </a:solidFill>
                <a:effectLst/>
                <a:latin typeface="Times New Roman" panose="02020603050405020304" pitchFamily="18" charset="0"/>
                <a:ea typeface="Times New Roman" panose="02020603050405020304" pitchFamily="18" charset="0"/>
              </a:rPr>
              <a:t>CLIL</a:t>
            </a:r>
            <a:r>
              <a:rPr lang="ru-RU" sz="1050" dirty="0">
                <a:solidFill>
                  <a:srgbClr val="000000"/>
                </a:solidFill>
                <a:effectLst/>
                <a:latin typeface="Times New Roman" panose="02020603050405020304" pitchFamily="18" charset="0"/>
                <a:ea typeface="Times New Roman" panose="02020603050405020304" pitchFamily="18" charset="0"/>
              </a:rPr>
              <a:t>) (при наличии) и уровню владения иностранным языком:</a:t>
            </a:r>
            <a:endParaRPr lang="ru-RU" sz="1050" dirty="0">
              <a:effectLst/>
              <a:latin typeface="Times New Roman" panose="02020603050405020304" pitchFamily="18" charset="0"/>
              <a:ea typeface="Times New Roman" panose="02020603050405020304" pitchFamily="18" charset="0"/>
            </a:endParaRPr>
          </a:p>
          <a:p>
            <a:pPr algn="just">
              <a:lnSpc>
                <a:spcPct val="115000"/>
              </a:lnSpc>
            </a:pPr>
            <a:r>
              <a:rPr lang="en-US" sz="1050" dirty="0">
                <a:solidFill>
                  <a:srgbClr val="000000"/>
                </a:solidFill>
                <a:effectLst/>
                <a:latin typeface="Times New Roman" panose="02020603050405020304" pitchFamily="18" charset="0"/>
                <a:ea typeface="Times New Roman" panose="02020603050405020304" pitchFamily="18" charset="0"/>
              </a:rPr>
              <a:t>     </a:t>
            </a:r>
            <a:r>
              <a:rPr lang="ru-RU" sz="1050" dirty="0">
                <a:solidFill>
                  <a:srgbClr val="000000"/>
                </a:solidFill>
                <a:effectLst/>
                <a:latin typeface="Times New Roman" panose="02020603050405020304" pitchFamily="18" charset="0"/>
                <a:ea typeface="Times New Roman" panose="02020603050405020304" pitchFamily="18" charset="0"/>
              </a:rPr>
              <a:t> английский язык: </a:t>
            </a:r>
            <a:r>
              <a:rPr lang="ru-RU" sz="1050" dirty="0" err="1">
                <a:solidFill>
                  <a:srgbClr val="000000"/>
                </a:solidFill>
                <a:effectLst/>
                <a:latin typeface="Times New Roman" panose="02020603050405020304" pitchFamily="18" charset="0"/>
                <a:ea typeface="Times New Roman" panose="02020603050405020304" pitchFamily="18" charset="0"/>
              </a:rPr>
              <a:t>айелтс</a:t>
            </a:r>
            <a:r>
              <a:rPr lang="ru-RU" sz="1050" dirty="0">
                <a:solidFill>
                  <a:srgbClr val="000000"/>
                </a:solidFill>
                <a:effectLst/>
                <a:latin typeface="Times New Roman" panose="02020603050405020304" pitchFamily="18" charset="0"/>
                <a:ea typeface="Times New Roman" panose="02020603050405020304" pitchFamily="18" charset="0"/>
              </a:rPr>
              <a:t> (</a:t>
            </a:r>
            <a:r>
              <a:rPr lang="en-US" sz="1050" dirty="0">
                <a:solidFill>
                  <a:srgbClr val="000000"/>
                </a:solidFill>
                <a:effectLst/>
                <a:latin typeface="Times New Roman" panose="02020603050405020304" pitchFamily="18" charset="0"/>
                <a:ea typeface="Times New Roman" panose="02020603050405020304" pitchFamily="18" charset="0"/>
              </a:rPr>
              <a:t>IELTS</a:t>
            </a:r>
            <a:r>
              <a:rPr lang="ru-RU" sz="1050" dirty="0">
                <a:solidFill>
                  <a:srgbClr val="000000"/>
                </a:solidFill>
                <a:effectLst/>
                <a:latin typeface="Times New Roman" panose="02020603050405020304" pitchFamily="18" charset="0"/>
                <a:ea typeface="Times New Roman" panose="02020603050405020304" pitchFamily="18" charset="0"/>
              </a:rPr>
              <a:t>) –7,5 баллов; </a:t>
            </a:r>
            <a:r>
              <a:rPr lang="ru-RU" sz="1050" dirty="0" err="1">
                <a:solidFill>
                  <a:srgbClr val="000000"/>
                </a:solidFill>
                <a:effectLst/>
                <a:latin typeface="Times New Roman" panose="02020603050405020304" pitchFamily="18" charset="0"/>
                <a:ea typeface="Times New Roman" panose="02020603050405020304" pitchFamily="18" charset="0"/>
              </a:rPr>
              <a:t>тойфл</a:t>
            </a:r>
            <a:r>
              <a:rPr lang="ru-RU" sz="1050" dirty="0">
                <a:solidFill>
                  <a:srgbClr val="000000"/>
                </a:solidFill>
                <a:effectLst/>
                <a:latin typeface="Times New Roman" panose="02020603050405020304" pitchFamily="18" charset="0"/>
                <a:ea typeface="Times New Roman" panose="02020603050405020304" pitchFamily="18" charset="0"/>
              </a:rPr>
              <a:t> (</a:t>
            </a:r>
            <a:r>
              <a:rPr lang="en-US" sz="1050" dirty="0">
                <a:solidFill>
                  <a:srgbClr val="000000"/>
                </a:solidFill>
                <a:effectLst/>
                <a:latin typeface="Times New Roman" panose="02020603050405020304" pitchFamily="18" charset="0"/>
                <a:ea typeface="Times New Roman" panose="02020603050405020304" pitchFamily="18" charset="0"/>
              </a:rPr>
              <a:t>TOEFL</a:t>
            </a:r>
            <a:r>
              <a:rPr lang="ru-RU" sz="1050" dirty="0">
                <a:solidFill>
                  <a:srgbClr val="000000"/>
                </a:solidFill>
                <a:effectLst/>
                <a:latin typeface="Times New Roman" panose="02020603050405020304" pitchFamily="18" charset="0"/>
                <a:ea typeface="Times New Roman" panose="02020603050405020304" pitchFamily="18" charset="0"/>
              </a:rPr>
              <a:t>) – 96 - 110 баллов;</a:t>
            </a:r>
            <a:endParaRPr lang="ru-RU" sz="1050" dirty="0">
              <a:effectLst/>
              <a:latin typeface="Times New Roman" panose="02020603050405020304" pitchFamily="18" charset="0"/>
              <a:ea typeface="Times New Roman" panose="02020603050405020304" pitchFamily="18" charset="0"/>
            </a:endParaRPr>
          </a:p>
          <a:p>
            <a:pPr algn="just">
              <a:lnSpc>
                <a:spcPct val="115000"/>
              </a:lnSpc>
            </a:pPr>
            <a:r>
              <a:rPr lang="en-US" sz="1050" dirty="0">
                <a:solidFill>
                  <a:srgbClr val="000000"/>
                </a:solidFill>
                <a:effectLst/>
                <a:latin typeface="Times New Roman" panose="02020603050405020304" pitchFamily="18" charset="0"/>
                <a:ea typeface="Times New Roman" panose="02020603050405020304" pitchFamily="18" charset="0"/>
              </a:rPr>
              <a:t>     </a:t>
            </a:r>
            <a:r>
              <a:rPr lang="ru-RU" sz="1050" dirty="0">
                <a:solidFill>
                  <a:srgbClr val="000000"/>
                </a:solidFill>
                <a:effectLst/>
                <a:latin typeface="Times New Roman" panose="02020603050405020304" pitchFamily="18" charset="0"/>
                <a:ea typeface="Times New Roman" panose="02020603050405020304" pitchFamily="18" charset="0"/>
              </a:rPr>
              <a:t> французский язык: </a:t>
            </a:r>
            <a:r>
              <a:rPr lang="ru-RU" sz="1050" dirty="0" err="1">
                <a:solidFill>
                  <a:srgbClr val="000000"/>
                </a:solidFill>
                <a:effectLst/>
                <a:latin typeface="Times New Roman" panose="02020603050405020304" pitchFamily="18" charset="0"/>
                <a:ea typeface="Times New Roman" panose="02020603050405020304" pitchFamily="18" charset="0"/>
              </a:rPr>
              <a:t>дельф</a:t>
            </a:r>
            <a:r>
              <a:rPr lang="ru-RU" sz="1050" dirty="0">
                <a:solidFill>
                  <a:srgbClr val="000000"/>
                </a:solidFill>
                <a:effectLst/>
                <a:latin typeface="Times New Roman" panose="02020603050405020304" pitchFamily="18" charset="0"/>
                <a:ea typeface="Times New Roman" panose="02020603050405020304" pitchFamily="18" charset="0"/>
              </a:rPr>
              <a:t> (</a:t>
            </a:r>
            <a:r>
              <a:rPr lang="en-US" sz="1050" dirty="0">
                <a:solidFill>
                  <a:srgbClr val="000000"/>
                </a:solidFill>
                <a:effectLst/>
                <a:latin typeface="Times New Roman" panose="02020603050405020304" pitchFamily="18" charset="0"/>
                <a:ea typeface="Times New Roman" panose="02020603050405020304" pitchFamily="18" charset="0"/>
              </a:rPr>
              <a:t>DELF</a:t>
            </a:r>
            <a:r>
              <a:rPr lang="ru-RU" sz="1050" dirty="0">
                <a:solidFill>
                  <a:srgbClr val="000000"/>
                </a:solidFill>
                <a:effectLst/>
                <a:latin typeface="Times New Roman" panose="02020603050405020304" pitchFamily="18" charset="0"/>
                <a:ea typeface="Times New Roman" panose="02020603050405020304" pitchFamily="18" charset="0"/>
              </a:rPr>
              <a:t>) – С2;</a:t>
            </a:r>
            <a:endParaRPr lang="ru-RU" sz="1050" dirty="0">
              <a:effectLst/>
              <a:latin typeface="Times New Roman" panose="02020603050405020304" pitchFamily="18" charset="0"/>
              <a:ea typeface="Times New Roman" panose="02020603050405020304" pitchFamily="18" charset="0"/>
            </a:endParaRPr>
          </a:p>
          <a:p>
            <a:pPr algn="just">
              <a:lnSpc>
                <a:spcPct val="115000"/>
              </a:lnSpc>
            </a:pPr>
            <a:r>
              <a:rPr lang="en-US" sz="1050" dirty="0">
                <a:solidFill>
                  <a:srgbClr val="000000"/>
                </a:solidFill>
                <a:effectLst/>
                <a:latin typeface="Times New Roman" panose="02020603050405020304" pitchFamily="18" charset="0"/>
                <a:ea typeface="Times New Roman" panose="02020603050405020304" pitchFamily="18" charset="0"/>
              </a:rPr>
              <a:t>     </a:t>
            </a:r>
            <a:r>
              <a:rPr lang="ru-RU" sz="1050" dirty="0">
                <a:solidFill>
                  <a:srgbClr val="000000"/>
                </a:solidFill>
                <a:effectLst/>
                <a:latin typeface="Times New Roman" panose="02020603050405020304" pitchFamily="18" charset="0"/>
                <a:ea typeface="Times New Roman" panose="02020603050405020304" pitchFamily="18" charset="0"/>
              </a:rPr>
              <a:t> немецкий язык: </a:t>
            </a:r>
            <a:r>
              <a:rPr lang="ru-RU" sz="1050" dirty="0" err="1">
                <a:solidFill>
                  <a:srgbClr val="000000"/>
                </a:solidFill>
                <a:effectLst/>
                <a:latin typeface="Times New Roman" panose="02020603050405020304" pitchFamily="18" charset="0"/>
                <a:ea typeface="Times New Roman" panose="02020603050405020304" pitchFamily="18" charset="0"/>
              </a:rPr>
              <a:t>гесэ</a:t>
            </a:r>
            <a:r>
              <a:rPr lang="ru-RU" sz="1050" dirty="0">
                <a:solidFill>
                  <a:srgbClr val="000000"/>
                </a:solidFill>
                <a:effectLst/>
                <a:latin typeface="Times New Roman" panose="02020603050405020304" pitchFamily="18" charset="0"/>
                <a:ea typeface="Times New Roman" panose="02020603050405020304" pitchFamily="18" charset="0"/>
              </a:rPr>
              <a:t> </a:t>
            </a:r>
            <a:r>
              <a:rPr lang="ru-RU" sz="1050" dirty="0" err="1">
                <a:solidFill>
                  <a:srgbClr val="000000"/>
                </a:solidFill>
                <a:effectLst/>
                <a:latin typeface="Times New Roman" panose="02020603050405020304" pitchFamily="18" charset="0"/>
                <a:ea typeface="Times New Roman" panose="02020603050405020304" pitchFamily="18" charset="0"/>
              </a:rPr>
              <a:t>цэтификат</a:t>
            </a:r>
            <a:r>
              <a:rPr lang="ru-RU" sz="1050" dirty="0">
                <a:solidFill>
                  <a:srgbClr val="000000"/>
                </a:solidFill>
                <a:effectLst/>
                <a:latin typeface="Times New Roman" panose="02020603050405020304" pitchFamily="18" charset="0"/>
                <a:ea typeface="Times New Roman" panose="02020603050405020304" pitchFamily="18" charset="0"/>
              </a:rPr>
              <a:t> (</a:t>
            </a:r>
            <a:r>
              <a:rPr lang="en-US" sz="1050" dirty="0">
                <a:solidFill>
                  <a:srgbClr val="000000"/>
                </a:solidFill>
                <a:effectLst/>
                <a:latin typeface="Times New Roman" panose="02020603050405020304" pitchFamily="18" charset="0"/>
                <a:ea typeface="Times New Roman" panose="02020603050405020304" pitchFamily="18" charset="0"/>
              </a:rPr>
              <a:t>Goethe </a:t>
            </a:r>
            <a:r>
              <a:rPr lang="en-US" sz="1050" dirty="0" err="1">
                <a:solidFill>
                  <a:srgbClr val="000000"/>
                </a:solidFill>
                <a:effectLst/>
                <a:latin typeface="Times New Roman" panose="02020603050405020304" pitchFamily="18" charset="0"/>
                <a:ea typeface="Times New Roman" panose="02020603050405020304" pitchFamily="18" charset="0"/>
              </a:rPr>
              <a:t>Zertifikat</a:t>
            </a:r>
            <a:r>
              <a:rPr lang="ru-RU" sz="1050" dirty="0">
                <a:solidFill>
                  <a:srgbClr val="000000"/>
                </a:solidFill>
                <a:effectLst/>
                <a:latin typeface="Times New Roman" panose="02020603050405020304" pitchFamily="18" charset="0"/>
                <a:ea typeface="Times New Roman" panose="02020603050405020304" pitchFamily="18" charset="0"/>
              </a:rPr>
              <a:t>) – С2.</a:t>
            </a:r>
            <a:endParaRPr lang="ru-RU" sz="1050" dirty="0">
              <a:effectLst/>
              <a:latin typeface="Times New Roman" panose="02020603050405020304" pitchFamily="18" charset="0"/>
              <a:ea typeface="Times New Roman" panose="02020603050405020304" pitchFamily="18" charset="0"/>
            </a:endParaRPr>
          </a:p>
          <a:p>
            <a:pPr algn="just">
              <a:lnSpc>
                <a:spcPct val="115000"/>
              </a:lnSpc>
            </a:pPr>
            <a:r>
              <a:rPr lang="en-US" sz="1050" dirty="0">
                <a:solidFill>
                  <a:srgbClr val="000000"/>
                </a:solidFill>
                <a:effectLst/>
                <a:latin typeface="Times New Roman" panose="02020603050405020304" pitchFamily="18" charset="0"/>
                <a:ea typeface="Times New Roman" panose="02020603050405020304" pitchFamily="18" charset="0"/>
              </a:rPr>
              <a:t>     </a:t>
            </a:r>
            <a:r>
              <a:rPr lang="ru-RU" sz="1050" dirty="0">
                <a:solidFill>
                  <a:srgbClr val="000000"/>
                </a:solidFill>
                <a:effectLst/>
                <a:latin typeface="Times New Roman" panose="02020603050405020304" pitchFamily="18" charset="0"/>
                <a:ea typeface="Times New Roman" panose="02020603050405020304" pitchFamily="18" charset="0"/>
              </a:rPr>
              <a:t> 122. Педагоги иностранных языков, не имеющие вышеназванные сертификаты, проходят процедуру присвоения квалификационной категории на общих основаниях.</a:t>
            </a:r>
            <a:endParaRPr lang="ru-RU" sz="1050" dirty="0">
              <a:effectLst/>
              <a:latin typeface="Times New Roman" panose="02020603050405020304" pitchFamily="18" charset="0"/>
              <a:ea typeface="Times New Roman" panose="02020603050405020304" pitchFamily="18" charset="0"/>
            </a:endParaRPr>
          </a:p>
          <a:p>
            <a:pPr>
              <a:lnSpc>
                <a:spcPct val="115000"/>
              </a:lnSpc>
              <a:spcAft>
                <a:spcPts val="1000"/>
              </a:spcAft>
            </a:pPr>
            <a:endParaRPr lang="ru-RU" sz="1800" dirty="0">
              <a:effectLst/>
              <a:latin typeface="Times New Roman" panose="02020603050405020304" pitchFamily="18" charset="0"/>
              <a:ea typeface="Times New Roman" panose="02020603050405020304" pitchFamily="18" charset="0"/>
            </a:endParaRPr>
          </a:p>
          <a:p>
            <a:pPr indent="540385" algn="ctr">
              <a:spcAft>
                <a:spcPts val="0"/>
              </a:spcAft>
            </a:pP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endParaRPr lang="ru-RU" sz="1600" kern="50" dirty="0">
              <a:solidFill>
                <a:srgbClr val="000000"/>
              </a:solidFill>
              <a:latin typeface="Times New Roman"/>
              <a:ea typeface="Times New Roman"/>
            </a:endParaRPr>
          </a:p>
          <a:p>
            <a:pPr indent="449580">
              <a:spcAft>
                <a:spcPts val="0"/>
              </a:spcAft>
            </a:pPr>
            <a:r>
              <a:rPr lang="ru-RU" sz="1100" dirty="0">
                <a:latin typeface="Times New Roman"/>
                <a:ea typeface="Times New Roman"/>
              </a:rPr>
              <a:t> </a:t>
            </a:r>
            <a:endParaRPr lang="ru-RU" sz="1400" b="1" kern="50" dirty="0">
              <a:solidFill>
                <a:srgbClr val="FF0000"/>
              </a:solidFill>
              <a:latin typeface="Times New Roman"/>
              <a:ea typeface="Times New Roman"/>
            </a:endParaRPr>
          </a:p>
        </p:txBody>
      </p:sp>
    </p:spTree>
    <p:extLst>
      <p:ext uri="{BB962C8B-B14F-4D97-AF65-F5344CB8AC3E}">
        <p14:creationId xmlns:p14="http://schemas.microsoft.com/office/powerpoint/2010/main" val="3291489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23" name="CustomShape 3"/>
          <p:cNvSpPr/>
          <p:nvPr/>
        </p:nvSpPr>
        <p:spPr>
          <a:xfrm>
            <a:off x="-8130" y="371763"/>
            <a:ext cx="9044626" cy="140105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spcAft>
                <a:spcPts val="0"/>
              </a:spcAft>
            </a:pPr>
            <a:r>
              <a:rPr lang="ru-RU" sz="1400" kern="50" spc="10" dirty="0">
                <a:solidFill>
                  <a:srgbClr val="000000"/>
                </a:solidFill>
                <a:latin typeface="Times New Roman"/>
                <a:ea typeface="Times New Roman"/>
              </a:rPr>
              <a:t>15. </a:t>
            </a:r>
            <a:r>
              <a:rPr lang="ru-RU" sz="1400" dirty="0">
                <a:latin typeface="Times New Roman" panose="02020603050405020304" pitchFamily="18" charset="0"/>
                <a:cs typeface="Times New Roman" panose="02020603050405020304" pitchFamily="18" charset="0"/>
              </a:rPr>
              <a:t>Аттестация включает в себя следующие этапы:</a:t>
            </a:r>
          </a:p>
          <a:p>
            <a:pPr indent="540385" algn="just">
              <a:spcAft>
                <a:spcPts val="0"/>
              </a:spcAft>
            </a:pPr>
            <a:r>
              <a:rPr lang="ru-RU" sz="1400" dirty="0">
                <a:latin typeface="Times New Roman" panose="02020603050405020304" pitchFamily="18" charset="0"/>
                <a:cs typeface="Times New Roman" panose="02020603050405020304" pitchFamily="18" charset="0"/>
              </a:rPr>
              <a:t>для педагогов: </a:t>
            </a:r>
          </a:p>
          <a:p>
            <a:pPr marL="342900" lvl="0" indent="-342900" algn="just">
              <a:spcAft>
                <a:spcPts val="0"/>
              </a:spcAft>
              <a:buFont typeface="+mj-lt"/>
              <a:buAutoNum type="arabicParenR"/>
            </a:pPr>
            <a:r>
              <a:rPr lang="ru-RU" sz="1400" dirty="0">
                <a:latin typeface="Times New Roman" panose="02020603050405020304" pitchFamily="18" charset="0"/>
                <a:cs typeface="Times New Roman" panose="02020603050405020304" pitchFamily="18" charset="0"/>
              </a:rPr>
              <a:t>НКТ; </a:t>
            </a:r>
          </a:p>
          <a:p>
            <a:pPr marL="342900" lvl="0" indent="-342900" algn="just">
              <a:spcAft>
                <a:spcPts val="0"/>
              </a:spcAft>
              <a:buFont typeface="+mj-lt"/>
              <a:buAutoNum type="arabicParenR"/>
            </a:pPr>
            <a:r>
              <a:rPr lang="ru-RU" sz="1400" b="1" dirty="0">
                <a:solidFill>
                  <a:srgbClr val="FF0000"/>
                </a:solidFill>
                <a:latin typeface="Times New Roman" panose="02020603050405020304" pitchFamily="18" charset="0"/>
                <a:cs typeface="Times New Roman" panose="02020603050405020304" pitchFamily="18" charset="0"/>
              </a:rPr>
              <a:t>эссе</a:t>
            </a:r>
            <a:r>
              <a:rPr lang="ru-RU" sz="1400" dirty="0">
                <a:latin typeface="Times New Roman" panose="02020603050405020304" pitchFamily="18" charset="0"/>
                <a:cs typeface="Times New Roman" panose="02020603050405020304" pitchFamily="18" charset="0"/>
              </a:rPr>
              <a:t>;</a:t>
            </a:r>
          </a:p>
          <a:p>
            <a:pPr marL="342900" lvl="0" indent="-342900" algn="just">
              <a:spcAft>
                <a:spcPts val="0"/>
              </a:spcAft>
              <a:buFont typeface="+mj-lt"/>
              <a:buAutoNum type="arabicParenR"/>
            </a:pPr>
            <a:r>
              <a:rPr lang="ru-RU" sz="1400" dirty="0">
                <a:latin typeface="Times New Roman" panose="02020603050405020304" pitchFamily="18" charset="0"/>
                <a:cs typeface="Times New Roman" panose="02020603050405020304" pitchFamily="18" charset="0"/>
              </a:rPr>
              <a:t>квалификационная оценка; </a:t>
            </a:r>
          </a:p>
          <a:p>
            <a:r>
              <a:rPr lang="en-US" sz="1400" dirty="0">
                <a:latin typeface="Times New Roman" panose="02020603050405020304" pitchFamily="18" charset="0"/>
                <a:cs typeface="Times New Roman" panose="02020603050405020304" pitchFamily="18" charset="0"/>
              </a:rPr>
              <a:t>4)   </a:t>
            </a:r>
            <a:r>
              <a:rPr lang="ru-RU" sz="1400" dirty="0">
                <a:latin typeface="Times New Roman" panose="02020603050405020304" pitchFamily="18" charset="0"/>
                <a:cs typeface="Times New Roman" panose="02020603050405020304" pitchFamily="18" charset="0"/>
              </a:rPr>
              <a:t>комплексное аналитическое обобщение результатов деятельности</a:t>
            </a:r>
            <a:endParaRPr lang="kk-KZ" sz="1400" dirty="0">
              <a:latin typeface="Times New Roman" panose="02020603050405020304" pitchFamily="18" charset="0"/>
              <a:cs typeface="Times New Roman" panose="02020603050405020304" pitchFamily="18" charset="0"/>
            </a:endParaRPr>
          </a:p>
          <a:p>
            <a:pPr algn="just"/>
            <a:r>
              <a:rPr lang="ru-RU" sz="1400" dirty="0">
                <a:latin typeface="Times New Roman" panose="02020603050405020304" pitchFamily="18" charset="0"/>
                <a:cs typeface="Times New Roman" panose="02020603050405020304" pitchFamily="18" charset="0"/>
              </a:rPr>
              <a:t>для заместителей руководителя организаций образования, заместителей руководителя и методистов методических кабинетов (центров):</a:t>
            </a:r>
          </a:p>
          <a:p>
            <a:pPr algn="just"/>
            <a:r>
              <a:rPr lang="ru-RU" sz="1400" dirty="0">
                <a:latin typeface="Times New Roman" panose="02020603050405020304" pitchFamily="18" charset="0"/>
                <a:cs typeface="Times New Roman" panose="02020603050405020304" pitchFamily="18" charset="0"/>
              </a:rPr>
              <a:t>      1) квалификационная оценка;</a:t>
            </a:r>
          </a:p>
          <a:p>
            <a:pPr algn="just"/>
            <a:r>
              <a:rPr lang="ru-RU" sz="1400" dirty="0">
                <a:latin typeface="Times New Roman" panose="02020603050405020304" pitchFamily="18" charset="0"/>
                <a:cs typeface="Times New Roman" panose="02020603050405020304" pitchFamily="18" charset="0"/>
              </a:rPr>
              <a:t>      2) комплексное аналитическое обобщение результатов деятельности;</a:t>
            </a:r>
          </a:p>
          <a:p>
            <a:pPr algn="just"/>
            <a:r>
              <a:rPr lang="ru-RU" sz="1400" dirty="0">
                <a:latin typeface="Times New Roman" panose="02020603050405020304" pitchFamily="18" charset="0"/>
                <a:cs typeface="Times New Roman" panose="02020603050405020304" pitchFamily="18" charset="0"/>
              </a:rPr>
              <a:t>      3) собеседование на заседании аттестационной комиссии с презентацией результатов деятельности (при несовпадении оценки </a:t>
            </a:r>
            <a:r>
              <a:rPr lang="ru-RU" sz="1400" dirty="0" err="1">
                <a:latin typeface="Times New Roman" panose="02020603050405020304" pitchFamily="18" charset="0"/>
                <a:cs typeface="Times New Roman" panose="02020603050405020304" pitchFamily="18" charset="0"/>
              </a:rPr>
              <a:t>самооценивания</a:t>
            </a:r>
            <a:r>
              <a:rPr lang="ru-RU" sz="1400" dirty="0">
                <a:latin typeface="Times New Roman" panose="02020603050405020304" pitchFamily="18" charset="0"/>
                <a:cs typeface="Times New Roman" panose="02020603050405020304" pitchFamily="18" charset="0"/>
              </a:rPr>
              <a:t> и оценки комиссии);</a:t>
            </a:r>
          </a:p>
          <a:p>
            <a:pPr algn="just"/>
            <a:r>
              <a:rPr lang="ru-RU" sz="1400" dirty="0">
                <a:latin typeface="Times New Roman" panose="02020603050405020304" pitchFamily="18" charset="0"/>
                <a:cs typeface="Times New Roman" panose="02020603050405020304" pitchFamily="18" charset="0"/>
              </a:rPr>
              <a:t>      для руководителей организаций образования и методических кабинетов (центров):</a:t>
            </a:r>
          </a:p>
          <a:p>
            <a:pPr algn="just"/>
            <a:r>
              <a:rPr lang="ru-RU" sz="1400" dirty="0">
                <a:latin typeface="Times New Roman" panose="02020603050405020304" pitchFamily="18" charset="0"/>
                <a:cs typeface="Times New Roman" panose="02020603050405020304" pitchFamily="18" charset="0"/>
              </a:rPr>
              <a:t>      1) НКТ;</a:t>
            </a:r>
          </a:p>
          <a:p>
            <a:pPr algn="just"/>
            <a:r>
              <a:rPr lang="ru-RU" sz="1400" dirty="0">
                <a:latin typeface="Times New Roman" panose="02020603050405020304" pitchFamily="18" charset="0"/>
                <a:cs typeface="Times New Roman" panose="02020603050405020304" pitchFamily="18" charset="0"/>
              </a:rPr>
              <a:t>      2) квалификационная оценка;</a:t>
            </a:r>
          </a:p>
          <a:p>
            <a:pPr algn="just"/>
            <a:r>
              <a:rPr lang="ru-RU" sz="1400" dirty="0">
                <a:latin typeface="Times New Roman" panose="02020603050405020304" pitchFamily="18" charset="0"/>
                <a:cs typeface="Times New Roman" panose="02020603050405020304" pitchFamily="18" charset="0"/>
              </a:rPr>
              <a:t>      3) комплексное аналитическое обобщение результатов деятельности;</a:t>
            </a:r>
          </a:p>
          <a:p>
            <a:pPr algn="just"/>
            <a:r>
              <a:rPr lang="ru-RU" sz="1400" dirty="0">
                <a:latin typeface="Times New Roman" panose="02020603050405020304" pitchFamily="18" charset="0"/>
                <a:cs typeface="Times New Roman" panose="02020603050405020304" pitchFamily="18" charset="0"/>
              </a:rPr>
              <a:t>      4) собеседование на заседании Комиссии с презентацией результатов деятельности (при несовпадении оценки </a:t>
            </a:r>
            <a:r>
              <a:rPr lang="ru-RU" sz="1400" dirty="0" err="1">
                <a:latin typeface="Times New Roman" panose="02020603050405020304" pitchFamily="18" charset="0"/>
                <a:cs typeface="Times New Roman" panose="02020603050405020304" pitchFamily="18" charset="0"/>
              </a:rPr>
              <a:t>самооценивания</a:t>
            </a:r>
            <a:r>
              <a:rPr lang="ru-RU" sz="1400" dirty="0">
                <a:latin typeface="Times New Roman" panose="02020603050405020304" pitchFamily="18" charset="0"/>
                <a:cs typeface="Times New Roman" panose="02020603050405020304" pitchFamily="18" charset="0"/>
              </a:rPr>
              <a:t> и оценки комиссии).</a:t>
            </a:r>
          </a:p>
          <a:p>
            <a:pPr algn="just"/>
            <a:endParaRPr lang="en-US" sz="1400" dirty="0">
              <a:latin typeface="Times New Roman" panose="02020603050405020304" pitchFamily="18" charset="0"/>
              <a:cs typeface="Times New Roman" panose="02020603050405020304" pitchFamily="18" charset="0"/>
            </a:endParaRPr>
          </a:p>
          <a:p>
            <a:pPr algn="just"/>
            <a:endParaRPr lang="kk-KZ" sz="1400" dirty="0">
              <a:latin typeface="Times New Roman" panose="02020603050405020304" pitchFamily="18" charset="0"/>
              <a:cs typeface="Times New Roman" panose="02020603050405020304" pitchFamily="18" charset="0"/>
            </a:endParaRPr>
          </a:p>
          <a:p>
            <a:endParaRPr lang="kk-KZ" sz="1400" b="1" dirty="0"/>
          </a:p>
          <a:p>
            <a:endParaRPr lang="kk-KZ" sz="1400" b="1" dirty="0"/>
          </a:p>
          <a:p>
            <a:pPr marL="361950"/>
            <a:endParaRPr lang="ru-RU" sz="1400" b="1" dirty="0"/>
          </a:p>
          <a:p>
            <a:pPr algn="ctr">
              <a:lnSpc>
                <a:spcPts val="1000"/>
              </a:lnSpc>
            </a:pPr>
            <a:endParaRPr lang="en-US" sz="1400" spc="-1" dirty="0">
              <a:solidFill>
                <a:srgbClr val="C00000"/>
              </a:solidFill>
              <a:latin typeface="Arial Narrow" panose="020B0606020202030204" pitchFamily="34" charset="0"/>
            </a:endParaRPr>
          </a:p>
        </p:txBody>
      </p:sp>
      <p:sp>
        <p:nvSpPr>
          <p:cNvPr id="13" name="CustomShape 3"/>
          <p:cNvSpPr/>
          <p:nvPr/>
        </p:nvSpPr>
        <p:spPr>
          <a:xfrm>
            <a:off x="1907704" y="48108"/>
            <a:ext cx="5616624"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Aft>
                <a:spcPts val="0"/>
              </a:spcAft>
            </a:pPr>
            <a:r>
              <a:rPr lang="ru-RU" b="1" kern="50" spc="10" dirty="0">
                <a:solidFill>
                  <a:srgbClr val="000000"/>
                </a:solidFill>
                <a:latin typeface="Times New Roman"/>
                <a:ea typeface="Times New Roman"/>
              </a:rPr>
              <a:t>Глава 2. Порядок прохождения аттестации </a:t>
            </a: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7" name="CustomShape 3"/>
          <p:cNvSpPr/>
          <p:nvPr/>
        </p:nvSpPr>
        <p:spPr>
          <a:xfrm>
            <a:off x="1259632" y="4581128"/>
            <a:ext cx="5616624"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kern="50" spc="10" dirty="0">
                <a:solidFill>
                  <a:srgbClr val="000000"/>
                </a:solidFill>
                <a:latin typeface="Times New Roman"/>
                <a:ea typeface="Times New Roman"/>
              </a:rPr>
              <a:t>Параграф 1.  Порядок проведения НКТ</a:t>
            </a: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99371" y="3717032"/>
            <a:ext cx="8937125" cy="315593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spcAft>
                <a:spcPts val="0"/>
              </a:spcAft>
            </a:pPr>
            <a:endParaRPr lang="en-US" spc="10" dirty="0">
              <a:solidFill>
                <a:srgbClr val="000000"/>
              </a:solidFill>
              <a:latin typeface="Times New Roman"/>
              <a:ea typeface="Times New Roman"/>
            </a:endParaRPr>
          </a:p>
          <a:p>
            <a:pPr algn="just">
              <a:spcAft>
                <a:spcPts val="0"/>
              </a:spcAft>
            </a:pPr>
            <a:endParaRPr lang="en-US" spc="10" dirty="0">
              <a:solidFill>
                <a:srgbClr val="000000"/>
              </a:solidFill>
              <a:latin typeface="Times New Roman"/>
              <a:ea typeface="Times New Roman"/>
            </a:endParaRPr>
          </a:p>
          <a:p>
            <a:pPr algn="just">
              <a:spcAft>
                <a:spcPts val="0"/>
              </a:spcAft>
            </a:pPr>
            <a:r>
              <a:rPr lang="kk-KZ" sz="1400" spc="10" dirty="0">
                <a:solidFill>
                  <a:srgbClr val="000000"/>
                </a:solidFill>
                <a:latin typeface="Times New Roman"/>
                <a:ea typeface="Times New Roman"/>
              </a:rPr>
              <a:t>16. На первом этапе аттестации проводится НКТ. </a:t>
            </a:r>
            <a:endParaRPr lang="kk-KZ" sz="1400" b="1" dirty="0">
              <a:latin typeface="Times New Roman" panose="02020603050405020304" pitchFamily="18" charset="0"/>
              <a:cs typeface="Times New Roman" panose="02020603050405020304" pitchFamily="18" charset="0"/>
            </a:endParaRPr>
          </a:p>
          <a:p>
            <a:endParaRPr lang="kk-KZ" sz="1400" b="1" dirty="0"/>
          </a:p>
          <a:p>
            <a:pPr algn="just">
              <a:spcAft>
                <a:spcPts val="0"/>
              </a:spcAft>
            </a:pPr>
            <a:endParaRPr lang="en-US" sz="1400" dirty="0">
              <a:latin typeface="Times New Roman" panose="02020603050405020304" pitchFamily="18" charset="0"/>
              <a:cs typeface="Times New Roman" panose="02020603050405020304" pitchFamily="18" charset="0"/>
            </a:endParaRPr>
          </a:p>
          <a:p>
            <a:pPr algn="just">
              <a:spcAft>
                <a:spcPts val="0"/>
              </a:spcAft>
            </a:pPr>
            <a:endParaRPr lang="en-US" sz="1400" dirty="0">
              <a:latin typeface="Times New Roman" panose="02020603050405020304" pitchFamily="18" charset="0"/>
              <a:cs typeface="Times New Roman" panose="02020603050405020304" pitchFamily="18" charset="0"/>
            </a:endParaRPr>
          </a:p>
          <a:p>
            <a:pPr algn="just">
              <a:spcAft>
                <a:spcPts val="0"/>
              </a:spcAft>
            </a:pPr>
            <a:r>
              <a:rPr lang="ru-RU" sz="1400" dirty="0">
                <a:latin typeface="Times New Roman" panose="02020603050405020304" pitchFamily="18" charset="0"/>
                <a:cs typeface="Times New Roman" panose="02020603050405020304" pitchFamily="18" charset="0"/>
              </a:rPr>
              <a:t>21. НКТ проходят: </a:t>
            </a:r>
          </a:p>
          <a:p>
            <a:pPr algn="just">
              <a:spcAft>
                <a:spcPts val="0"/>
              </a:spcAft>
            </a:pPr>
            <a:r>
              <a:rPr lang="ru-RU" sz="1400" dirty="0">
                <a:latin typeface="Times New Roman" panose="02020603050405020304" pitchFamily="18" charset="0"/>
                <a:cs typeface="Times New Roman" panose="02020603050405020304" pitchFamily="18" charset="0"/>
              </a:rPr>
              <a:t>педагоги:0</a:t>
            </a:r>
          </a:p>
          <a:p>
            <a:pPr algn="just">
              <a:spcAft>
                <a:spcPts val="0"/>
              </a:spcAft>
            </a:pPr>
            <a:r>
              <a:rPr lang="ru-RU" sz="1400" dirty="0">
                <a:latin typeface="Times New Roman" panose="02020603050405020304" pitchFamily="18" charset="0"/>
                <a:cs typeface="Times New Roman" panose="02020603050405020304" pitchFamily="18" charset="0"/>
              </a:rPr>
              <a:t>1 (один) раз в календарный год – бесплатно;</a:t>
            </a:r>
          </a:p>
          <a:p>
            <a:pPr algn="just">
              <a:spcAft>
                <a:spcPts val="0"/>
              </a:spcAft>
            </a:pPr>
            <a:r>
              <a:rPr lang="ru-RU" sz="1400" dirty="0">
                <a:latin typeface="Times New Roman" panose="02020603050405020304" pitchFamily="18" charset="0"/>
                <a:cs typeface="Times New Roman" panose="02020603050405020304" pitchFamily="18" charset="0"/>
              </a:rPr>
              <a:t>повторно 1 (один) раз на платной основе в течение календарного года; </a:t>
            </a:r>
          </a:p>
          <a:p>
            <a:pPr algn="just">
              <a:spcAft>
                <a:spcPts val="0"/>
              </a:spcAft>
            </a:pPr>
            <a:r>
              <a:rPr lang="ru-RU" sz="1400" dirty="0">
                <a:latin typeface="Times New Roman" panose="02020603050405020304" pitchFamily="18" charset="0"/>
                <a:cs typeface="Times New Roman" panose="02020603050405020304" pitchFamily="18" charset="0"/>
              </a:rPr>
              <a:t>педагоги, претендующие на досрочную аттестацию 1 (один) раз в течение календарного года – бесплатно; </a:t>
            </a:r>
          </a:p>
          <a:p>
            <a:r>
              <a:rPr lang="ru-RU" sz="1400" dirty="0">
                <a:latin typeface="Times New Roman" panose="02020603050405020304" pitchFamily="18" charset="0"/>
                <a:cs typeface="Times New Roman" panose="02020603050405020304" pitchFamily="18" charset="0"/>
              </a:rPr>
              <a:t>пробные (по желанию педагога) – на платной основе в течение календарного года</a:t>
            </a:r>
          </a:p>
          <a:p>
            <a:endParaRPr lang="ru-RU" sz="1600" dirty="0">
              <a:latin typeface="Times New Roman" panose="02020603050405020304" pitchFamily="18" charset="0"/>
              <a:cs typeface="Times New Roman" panose="02020603050405020304" pitchFamily="18" charset="0"/>
            </a:endParaRPr>
          </a:p>
          <a:p>
            <a:endParaRPr lang="kk-KZ"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a:p>
            <a:pPr algn="ctr">
              <a:lnSpc>
                <a:spcPts val="1000"/>
              </a:lnSpc>
            </a:pPr>
            <a:endParaRPr lang="en-US" sz="1400" spc="-1" dirty="0">
              <a:solidFill>
                <a:srgbClr val="C00000"/>
              </a:solidFill>
              <a:latin typeface="Arial Narrow" panose="020B0606020202030204" pitchFamily="34" charset="0"/>
            </a:endParaRPr>
          </a:p>
        </p:txBody>
      </p:sp>
    </p:spTree>
    <p:extLst>
      <p:ext uri="{BB962C8B-B14F-4D97-AF65-F5344CB8AC3E}">
        <p14:creationId xmlns:p14="http://schemas.microsoft.com/office/powerpoint/2010/main" val="21068107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ru-RU" b="1" dirty="0">
                <a:latin typeface="Times New Roman" panose="02020603050405020304" pitchFamily="18" charset="0"/>
                <a:cs typeface="Times New Roman" panose="02020603050405020304" pitchFamily="18" charset="0"/>
              </a:rPr>
              <a:t>Шкала перевода процентов в баллы</a:t>
            </a:r>
          </a:p>
          <a:p>
            <a:pPr algn="just"/>
            <a:r>
              <a:rPr lang="ru-RU" b="1" i="1" dirty="0">
                <a:latin typeface="Times New Roman" panose="02020603050405020304" pitchFamily="18" charset="0"/>
                <a:cs typeface="Times New Roman" panose="02020603050405020304" pitchFamily="18" charset="0"/>
              </a:rPr>
              <a:t>Для педагогов дошкольных организаций воспитания и обучения</a:t>
            </a:r>
          </a:p>
          <a:p>
            <a:pPr algn="just"/>
            <a:endParaRPr lang="kk-KZ" b="1" i="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endParaRPr lang="ru-RU" sz="1600" kern="50" dirty="0">
              <a:solidFill>
                <a:srgbClr val="000000"/>
              </a:solidFill>
              <a:latin typeface="Times New Roman"/>
              <a:ea typeface="Times New Roman"/>
            </a:endParaRPr>
          </a:p>
          <a:p>
            <a:pPr indent="449580">
              <a:spcAft>
                <a:spcPts val="0"/>
              </a:spcAft>
            </a:pPr>
            <a:r>
              <a:rPr lang="ru-RU" sz="1100" dirty="0">
                <a:latin typeface="Times New Roman"/>
                <a:ea typeface="Times New Roman"/>
              </a:rPr>
              <a:t> </a:t>
            </a:r>
            <a:endParaRPr lang="ru-RU" sz="1400" b="1" kern="50" dirty="0">
              <a:solidFill>
                <a:srgbClr val="FF0000"/>
              </a:solidFill>
              <a:latin typeface="Times New Roman"/>
              <a:ea typeface="Times New Roman"/>
            </a:endParaRPr>
          </a:p>
        </p:txBody>
      </p:sp>
      <p:graphicFrame>
        <p:nvGraphicFramePr>
          <p:cNvPr id="4" name="Таблица 3">
            <a:extLst>
              <a:ext uri="{FF2B5EF4-FFF2-40B4-BE49-F238E27FC236}">
                <a16:creationId xmlns:a16="http://schemas.microsoft.com/office/drawing/2014/main" id="{2E3F3306-60AD-4F7F-B85A-E9C23278BA3F}"/>
              </a:ext>
            </a:extLst>
          </p:cNvPr>
          <p:cNvGraphicFramePr>
            <a:graphicFrameLocks noGrp="1"/>
          </p:cNvGraphicFramePr>
          <p:nvPr>
            <p:extLst>
              <p:ext uri="{D42A27DB-BD31-4B8C-83A1-F6EECF244321}">
                <p14:modId xmlns:p14="http://schemas.microsoft.com/office/powerpoint/2010/main" val="4110183989"/>
              </p:ext>
            </p:extLst>
          </p:nvPr>
        </p:nvGraphicFramePr>
        <p:xfrm>
          <a:off x="211449" y="996866"/>
          <a:ext cx="8712968" cy="4661979"/>
        </p:xfrm>
        <a:graphic>
          <a:graphicData uri="http://schemas.openxmlformats.org/drawingml/2006/table">
            <a:tbl>
              <a:tblPr firstRow="1" firstCol="1" bandRow="1">
                <a:tableStyleId>{5C22544A-7EE6-4342-B048-85BDC9FD1C3A}</a:tableStyleId>
              </a:tblPr>
              <a:tblGrid>
                <a:gridCol w="1048183">
                  <a:extLst>
                    <a:ext uri="{9D8B030D-6E8A-4147-A177-3AD203B41FA5}">
                      <a16:colId xmlns:a16="http://schemas.microsoft.com/office/drawing/2014/main" val="2820623376"/>
                    </a:ext>
                  </a:extLst>
                </a:gridCol>
                <a:gridCol w="2160240">
                  <a:extLst>
                    <a:ext uri="{9D8B030D-6E8A-4147-A177-3AD203B41FA5}">
                      <a16:colId xmlns:a16="http://schemas.microsoft.com/office/drawing/2014/main" val="692260867"/>
                    </a:ext>
                  </a:extLst>
                </a:gridCol>
                <a:gridCol w="1447637">
                  <a:extLst>
                    <a:ext uri="{9D8B030D-6E8A-4147-A177-3AD203B41FA5}">
                      <a16:colId xmlns:a16="http://schemas.microsoft.com/office/drawing/2014/main" val="1220672973"/>
                    </a:ext>
                  </a:extLst>
                </a:gridCol>
                <a:gridCol w="2368747">
                  <a:extLst>
                    <a:ext uri="{9D8B030D-6E8A-4147-A177-3AD203B41FA5}">
                      <a16:colId xmlns:a16="http://schemas.microsoft.com/office/drawing/2014/main" val="1123863543"/>
                    </a:ext>
                  </a:extLst>
                </a:gridCol>
                <a:gridCol w="1688161">
                  <a:extLst>
                    <a:ext uri="{9D8B030D-6E8A-4147-A177-3AD203B41FA5}">
                      <a16:colId xmlns:a16="http://schemas.microsoft.com/office/drawing/2014/main" val="4065655444"/>
                    </a:ext>
                  </a:extLst>
                </a:gridCol>
              </a:tblGrid>
              <a:tr h="433659">
                <a:tc>
                  <a:txBody>
                    <a:bodyPr/>
                    <a:lstStyle/>
                    <a:p>
                      <a:pPr marL="12700" algn="just">
                        <a:lnSpc>
                          <a:spcPct val="115000"/>
                        </a:lnSpc>
                        <a:spcAft>
                          <a:spcPts val="100"/>
                        </a:spcAft>
                      </a:pPr>
                      <a:r>
                        <a:rPr lang="en-US" sz="1400" dirty="0" err="1">
                          <a:effectLst/>
                        </a:rPr>
                        <a:t>Категории</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dirty="0" err="1">
                          <a:effectLst/>
                        </a:rPr>
                        <a:t>Блок</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dirty="0" err="1">
                          <a:effectLst/>
                        </a:rPr>
                        <a:t>Баллы</a:t>
                      </a:r>
                      <a:r>
                        <a:rPr lang="en-US" sz="1400" dirty="0">
                          <a:effectLst/>
                        </a:rPr>
                        <a:t> </a:t>
                      </a:r>
                      <a:r>
                        <a:rPr lang="en-US" sz="1400" dirty="0" err="1">
                          <a:effectLst/>
                        </a:rPr>
                        <a:t>по</a:t>
                      </a:r>
                      <a:r>
                        <a:rPr lang="en-US" sz="1400" dirty="0">
                          <a:effectLst/>
                        </a:rPr>
                        <a:t> </a:t>
                      </a:r>
                      <a:r>
                        <a:rPr lang="en-US" sz="1400" dirty="0" err="1">
                          <a:effectLst/>
                        </a:rPr>
                        <a:t>предметам</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a:effectLst/>
                        </a:rPr>
                        <a:t>Для прохождения квалификационного теста (%)</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ru-RU" sz="1400">
                          <a:effectLst/>
                        </a:rPr>
                        <a:t>Для прохождения квалификационного теста (баллы)</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extLst>
                  <a:ext uri="{0D108BD9-81ED-4DB2-BD59-A6C34878D82A}">
                    <a16:rowId xmlns:a16="http://schemas.microsoft.com/office/drawing/2014/main" val="3215266410"/>
                  </a:ext>
                </a:extLst>
              </a:tr>
              <a:tr h="290472">
                <a:tc rowSpan="2">
                  <a:txBody>
                    <a:bodyPr/>
                    <a:lstStyle/>
                    <a:p>
                      <a:pPr marL="12700" algn="just">
                        <a:lnSpc>
                          <a:spcPct val="115000"/>
                        </a:lnSpc>
                        <a:spcAft>
                          <a:spcPts val="100"/>
                        </a:spcAft>
                      </a:pPr>
                      <a:r>
                        <a:rPr lang="en-US" sz="1400">
                          <a:effectLst/>
                        </a:rPr>
                        <a:t>Педагог-</a:t>
                      </a:r>
                      <a:endParaRPr lang="ru-RU" sz="1400">
                        <a:effectLst/>
                      </a:endParaRPr>
                    </a:p>
                    <a:p>
                      <a:pPr marL="12700" algn="just">
                        <a:lnSpc>
                          <a:spcPct val="115000"/>
                        </a:lnSpc>
                        <a:spcAft>
                          <a:spcPts val="100"/>
                        </a:spcAft>
                      </a:pPr>
                      <a:r>
                        <a:rPr lang="en-US" sz="1400">
                          <a:effectLst/>
                        </a:rPr>
                        <a:t>модератор</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dirty="0" err="1">
                          <a:effectLst/>
                        </a:rPr>
                        <a:t>Дошкольная</a:t>
                      </a:r>
                      <a:r>
                        <a:rPr lang="en-US" sz="1400" dirty="0">
                          <a:effectLst/>
                        </a:rPr>
                        <a:t> </a:t>
                      </a:r>
                      <a:r>
                        <a:rPr lang="en-US" sz="1400" dirty="0" err="1">
                          <a:effectLst/>
                        </a:rPr>
                        <a:t>педагогика</a:t>
                      </a:r>
                      <a:r>
                        <a:rPr lang="en-US" sz="1400" dirty="0">
                          <a:effectLst/>
                        </a:rPr>
                        <a:t> и </a:t>
                      </a:r>
                      <a:r>
                        <a:rPr lang="en-US" sz="1400" dirty="0" err="1">
                          <a:effectLst/>
                        </a:rPr>
                        <a:t>психология</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dirty="0">
                          <a:effectLst/>
                        </a:rPr>
                        <a:t>30</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a:effectLst/>
                        </a:rPr>
                        <a:t>60%</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a:effectLst/>
                        </a:rPr>
                        <a:t>18</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extLst>
                  <a:ext uri="{0D108BD9-81ED-4DB2-BD59-A6C34878D82A}">
                    <a16:rowId xmlns:a16="http://schemas.microsoft.com/office/drawing/2014/main" val="4025931060"/>
                  </a:ext>
                </a:extLst>
              </a:tr>
              <a:tr h="290472">
                <a:tc vMerge="1">
                  <a:txBody>
                    <a:bodyPr/>
                    <a:lstStyle/>
                    <a:p>
                      <a:endParaRPr lang="ru-RU"/>
                    </a:p>
                  </a:txBody>
                  <a:tcPr/>
                </a:tc>
                <a:tc>
                  <a:txBody>
                    <a:bodyPr/>
                    <a:lstStyle/>
                    <a:p>
                      <a:pPr marL="12700" algn="just">
                        <a:lnSpc>
                          <a:spcPct val="115000"/>
                        </a:lnSpc>
                        <a:spcAft>
                          <a:spcPts val="100"/>
                        </a:spcAft>
                      </a:pPr>
                      <a:r>
                        <a:rPr lang="en-US" sz="1400">
                          <a:effectLst/>
                        </a:rPr>
                        <a:t> </a:t>
                      </a:r>
                      <a:r>
                        <a:rPr lang="ru-RU" sz="1400">
                          <a:effectLst/>
                        </a:rPr>
                        <a:t>Методика дошкольного воспитания и обучения" </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dirty="0">
                          <a:effectLst/>
                        </a:rPr>
                        <a:t>30</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dirty="0">
                          <a:effectLst/>
                        </a:rPr>
                        <a:t>40%</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a:effectLst/>
                        </a:rPr>
                        <a:t>12</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extLst>
                  <a:ext uri="{0D108BD9-81ED-4DB2-BD59-A6C34878D82A}">
                    <a16:rowId xmlns:a16="http://schemas.microsoft.com/office/drawing/2014/main" val="2753039906"/>
                  </a:ext>
                </a:extLst>
              </a:tr>
              <a:tr h="290472">
                <a:tc rowSpan="2">
                  <a:txBody>
                    <a:bodyPr/>
                    <a:lstStyle/>
                    <a:p>
                      <a:pPr marL="12700" algn="just">
                        <a:lnSpc>
                          <a:spcPct val="115000"/>
                        </a:lnSpc>
                        <a:spcAft>
                          <a:spcPts val="100"/>
                        </a:spcAft>
                      </a:pPr>
                      <a:r>
                        <a:rPr lang="en-US" sz="1400">
                          <a:effectLst/>
                        </a:rPr>
                        <a:t>Педагог-</a:t>
                      </a:r>
                      <a:endParaRPr lang="ru-RU" sz="1400">
                        <a:effectLst/>
                      </a:endParaRPr>
                    </a:p>
                    <a:p>
                      <a:pPr marL="12700" algn="just">
                        <a:lnSpc>
                          <a:spcPct val="115000"/>
                        </a:lnSpc>
                        <a:spcAft>
                          <a:spcPts val="100"/>
                        </a:spcAft>
                      </a:pPr>
                      <a:r>
                        <a:rPr lang="en-US" sz="1400">
                          <a:effectLst/>
                        </a:rPr>
                        <a:t>эксперт</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a:effectLst/>
                        </a:rPr>
                        <a:t>Дошкольная педагогика и психология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a:effectLst/>
                        </a:rPr>
                        <a:t>30</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dirty="0">
                          <a:effectLst/>
                        </a:rPr>
                        <a:t>70%</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dirty="0">
                          <a:effectLst/>
                        </a:rPr>
                        <a:t>21</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extLst>
                  <a:ext uri="{0D108BD9-81ED-4DB2-BD59-A6C34878D82A}">
                    <a16:rowId xmlns:a16="http://schemas.microsoft.com/office/drawing/2014/main" val="552131358"/>
                  </a:ext>
                </a:extLst>
              </a:tr>
              <a:tr h="290472">
                <a:tc vMerge="1">
                  <a:txBody>
                    <a:bodyPr/>
                    <a:lstStyle/>
                    <a:p>
                      <a:endParaRPr lang="ru-RU"/>
                    </a:p>
                  </a:txBody>
                  <a:tcPr/>
                </a:tc>
                <a:tc>
                  <a:txBody>
                    <a:bodyPr/>
                    <a:lstStyle/>
                    <a:p>
                      <a:pPr marL="12700" algn="just">
                        <a:lnSpc>
                          <a:spcPct val="115000"/>
                        </a:lnSpc>
                        <a:spcAft>
                          <a:spcPts val="100"/>
                        </a:spcAft>
                      </a:pPr>
                      <a:r>
                        <a:rPr lang="ru-RU" sz="1400">
                          <a:effectLst/>
                        </a:rPr>
                        <a:t> Методика дошкольного воспитания и обучения" </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a:effectLst/>
                        </a:rPr>
                        <a:t>30</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dirty="0">
                          <a:effectLst/>
                        </a:rPr>
                        <a:t>50%</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a:effectLst/>
                        </a:rPr>
                        <a:t>15</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extLst>
                  <a:ext uri="{0D108BD9-81ED-4DB2-BD59-A6C34878D82A}">
                    <a16:rowId xmlns:a16="http://schemas.microsoft.com/office/drawing/2014/main" val="3743743288"/>
                  </a:ext>
                </a:extLst>
              </a:tr>
              <a:tr h="290472">
                <a:tc rowSpan="2">
                  <a:txBody>
                    <a:bodyPr/>
                    <a:lstStyle/>
                    <a:p>
                      <a:pPr marL="12700" algn="just">
                        <a:lnSpc>
                          <a:spcPct val="115000"/>
                        </a:lnSpc>
                        <a:spcAft>
                          <a:spcPts val="100"/>
                        </a:spcAft>
                      </a:pPr>
                      <a:r>
                        <a:rPr lang="en-US" sz="1400">
                          <a:effectLst/>
                        </a:rPr>
                        <a:t>Педагог-</a:t>
                      </a:r>
                      <a:endParaRPr lang="ru-RU" sz="1400">
                        <a:effectLst/>
                      </a:endParaRPr>
                    </a:p>
                    <a:p>
                      <a:pPr marL="12700" algn="just">
                        <a:lnSpc>
                          <a:spcPct val="115000"/>
                        </a:lnSpc>
                        <a:spcAft>
                          <a:spcPts val="100"/>
                        </a:spcAft>
                      </a:pPr>
                      <a:r>
                        <a:rPr lang="en-US" sz="1400">
                          <a:effectLst/>
                        </a:rPr>
                        <a:t>исследователь</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a:effectLst/>
                        </a:rPr>
                        <a:t>Дошкольная педагогика и психология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a:effectLst/>
                        </a:rPr>
                        <a:t>30</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a:effectLst/>
                        </a:rPr>
                        <a:t>80%</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a:effectLst/>
                        </a:rPr>
                        <a:t>24</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extLst>
                  <a:ext uri="{0D108BD9-81ED-4DB2-BD59-A6C34878D82A}">
                    <a16:rowId xmlns:a16="http://schemas.microsoft.com/office/drawing/2014/main" val="4108375071"/>
                  </a:ext>
                </a:extLst>
              </a:tr>
              <a:tr h="290472">
                <a:tc vMerge="1">
                  <a:txBody>
                    <a:bodyPr/>
                    <a:lstStyle/>
                    <a:p>
                      <a:endParaRPr lang="ru-RU"/>
                    </a:p>
                  </a:txBody>
                  <a:tcPr/>
                </a:tc>
                <a:tc>
                  <a:txBody>
                    <a:bodyPr/>
                    <a:lstStyle/>
                    <a:p>
                      <a:pPr marL="12700" algn="just">
                        <a:lnSpc>
                          <a:spcPct val="115000"/>
                        </a:lnSpc>
                        <a:spcAft>
                          <a:spcPts val="100"/>
                        </a:spcAft>
                      </a:pPr>
                      <a:r>
                        <a:rPr lang="en-US" sz="1400">
                          <a:effectLst/>
                        </a:rPr>
                        <a:t> </a:t>
                      </a:r>
                      <a:r>
                        <a:rPr lang="ru-RU" sz="1400">
                          <a:effectLst/>
                        </a:rPr>
                        <a:t>Методика дошкольного воспитания и обучения" </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a:effectLst/>
                        </a:rPr>
                        <a:t>30</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a:effectLst/>
                        </a:rPr>
                        <a:t>60%</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a:effectLst/>
                        </a:rPr>
                        <a:t>18</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extLst>
                  <a:ext uri="{0D108BD9-81ED-4DB2-BD59-A6C34878D82A}">
                    <a16:rowId xmlns:a16="http://schemas.microsoft.com/office/drawing/2014/main" val="1279401251"/>
                  </a:ext>
                </a:extLst>
              </a:tr>
              <a:tr h="487805">
                <a:tc rowSpan="2">
                  <a:txBody>
                    <a:bodyPr/>
                    <a:lstStyle/>
                    <a:p>
                      <a:pPr marL="12700" algn="just">
                        <a:lnSpc>
                          <a:spcPct val="115000"/>
                        </a:lnSpc>
                        <a:spcAft>
                          <a:spcPts val="100"/>
                        </a:spcAft>
                      </a:pPr>
                      <a:r>
                        <a:rPr lang="en-US" sz="1400">
                          <a:effectLst/>
                        </a:rPr>
                        <a:t>Педагог-</a:t>
                      </a:r>
                      <a:endParaRPr lang="ru-RU" sz="1400">
                        <a:effectLst/>
                      </a:endParaRPr>
                    </a:p>
                    <a:p>
                      <a:pPr marL="12700" algn="just">
                        <a:lnSpc>
                          <a:spcPct val="115000"/>
                        </a:lnSpc>
                        <a:spcAft>
                          <a:spcPts val="100"/>
                        </a:spcAft>
                      </a:pPr>
                      <a:r>
                        <a:rPr lang="en-US" sz="1400">
                          <a:effectLst/>
                        </a:rPr>
                        <a:t>мастер</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a:effectLst/>
                        </a:rPr>
                        <a:t>Дошкольная педагогика и психология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a:effectLst/>
                        </a:rPr>
                        <a:t>30</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a:effectLst/>
                        </a:rPr>
                        <a:t>90%</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a:effectLst/>
                        </a:rPr>
                        <a:t>27</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extLst>
                  <a:ext uri="{0D108BD9-81ED-4DB2-BD59-A6C34878D82A}">
                    <a16:rowId xmlns:a16="http://schemas.microsoft.com/office/drawing/2014/main" val="2646704586"/>
                  </a:ext>
                </a:extLst>
              </a:tr>
              <a:tr h="290472">
                <a:tc vMerge="1">
                  <a:txBody>
                    <a:bodyPr/>
                    <a:lstStyle/>
                    <a:p>
                      <a:endParaRPr lang="ru-RU"/>
                    </a:p>
                  </a:txBody>
                  <a:tcPr/>
                </a:tc>
                <a:tc>
                  <a:txBody>
                    <a:bodyPr/>
                    <a:lstStyle/>
                    <a:p>
                      <a:pPr marL="12700" algn="just">
                        <a:lnSpc>
                          <a:spcPct val="115000"/>
                        </a:lnSpc>
                        <a:spcAft>
                          <a:spcPts val="100"/>
                        </a:spcAft>
                      </a:pPr>
                      <a:r>
                        <a:rPr lang="ru-RU" sz="1400">
                          <a:effectLst/>
                        </a:rPr>
                        <a:t> Методика дошкольного воспитания и обучения" </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a:effectLst/>
                        </a:rPr>
                        <a:t>30</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dirty="0">
                          <a:effectLst/>
                        </a:rPr>
                        <a:t>70%</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tc>
                  <a:txBody>
                    <a:bodyPr/>
                    <a:lstStyle/>
                    <a:p>
                      <a:pPr marL="12700" algn="just">
                        <a:lnSpc>
                          <a:spcPct val="115000"/>
                        </a:lnSpc>
                        <a:spcAft>
                          <a:spcPts val="100"/>
                        </a:spcAft>
                      </a:pPr>
                      <a:r>
                        <a:rPr lang="en-US" sz="1400" dirty="0">
                          <a:effectLst/>
                        </a:rPr>
                        <a:t>21</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782" marR="7782" marT="7782" marB="7782" anchor="ctr"/>
                </a:tc>
                <a:extLst>
                  <a:ext uri="{0D108BD9-81ED-4DB2-BD59-A6C34878D82A}">
                    <a16:rowId xmlns:a16="http://schemas.microsoft.com/office/drawing/2014/main" val="2127313986"/>
                  </a:ext>
                </a:extLst>
              </a:tr>
            </a:tbl>
          </a:graphicData>
        </a:graphic>
      </p:graphicFrame>
    </p:spTree>
    <p:extLst>
      <p:ext uri="{BB962C8B-B14F-4D97-AF65-F5344CB8AC3E}">
        <p14:creationId xmlns:p14="http://schemas.microsoft.com/office/powerpoint/2010/main" val="1813285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16535" y="-118534"/>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377789" y="-483"/>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ru-RU" dirty="0">
                <a:latin typeface="Times New Roman" panose="02020603050405020304" pitchFamily="18" charset="0"/>
                <a:cs typeface="Times New Roman" panose="02020603050405020304" pitchFamily="18" charset="0"/>
              </a:rPr>
              <a:t> </a:t>
            </a:r>
            <a:r>
              <a:rPr lang="ru-RU" sz="1800" b="1" i="1" dirty="0">
                <a:solidFill>
                  <a:srgbClr val="000000"/>
                </a:solidFill>
                <a:effectLst/>
                <a:latin typeface="Times New Roman" panose="02020603050405020304" pitchFamily="18" charset="0"/>
                <a:ea typeface="Times New Roman" panose="02020603050405020304" pitchFamily="18" charset="0"/>
              </a:rPr>
              <a:t>Для педагогов организаций среднего образования, методистов организаций образования</a:t>
            </a:r>
            <a:endParaRPr lang="kk-KZ" b="1" i="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endParaRPr lang="ru-RU" sz="1600" kern="50" dirty="0">
              <a:solidFill>
                <a:srgbClr val="000000"/>
              </a:solidFill>
              <a:latin typeface="Times New Roman"/>
              <a:ea typeface="Times New Roman"/>
            </a:endParaRPr>
          </a:p>
          <a:p>
            <a:pPr indent="449580">
              <a:spcAft>
                <a:spcPts val="0"/>
              </a:spcAft>
            </a:pPr>
            <a:r>
              <a:rPr lang="ru-RU" sz="1100" dirty="0">
                <a:latin typeface="Times New Roman"/>
                <a:ea typeface="Times New Roman"/>
              </a:rPr>
              <a:t> </a:t>
            </a:r>
            <a:endParaRPr lang="ru-RU" sz="1400" b="1" kern="50" dirty="0">
              <a:solidFill>
                <a:srgbClr val="FF0000"/>
              </a:solidFill>
              <a:latin typeface="Times New Roman"/>
              <a:ea typeface="Times New Roman"/>
            </a:endParaRPr>
          </a:p>
        </p:txBody>
      </p:sp>
      <p:graphicFrame>
        <p:nvGraphicFramePr>
          <p:cNvPr id="3" name="Таблица 2">
            <a:extLst>
              <a:ext uri="{FF2B5EF4-FFF2-40B4-BE49-F238E27FC236}">
                <a16:creationId xmlns:a16="http://schemas.microsoft.com/office/drawing/2014/main" id="{7D41BDB8-A92F-459A-9F12-4D2691C9AF0F}"/>
              </a:ext>
            </a:extLst>
          </p:cNvPr>
          <p:cNvGraphicFramePr>
            <a:graphicFrameLocks noGrp="1"/>
          </p:cNvGraphicFramePr>
          <p:nvPr>
            <p:extLst>
              <p:ext uri="{D42A27DB-BD31-4B8C-83A1-F6EECF244321}">
                <p14:modId xmlns:p14="http://schemas.microsoft.com/office/powerpoint/2010/main" val="2112151308"/>
              </p:ext>
            </p:extLst>
          </p:nvPr>
        </p:nvGraphicFramePr>
        <p:xfrm>
          <a:off x="38542" y="583943"/>
          <a:ext cx="9097050" cy="5452871"/>
        </p:xfrm>
        <a:graphic>
          <a:graphicData uri="http://schemas.openxmlformats.org/drawingml/2006/table">
            <a:tbl>
              <a:tblPr firstRow="1" firstCol="1" bandRow="1">
                <a:tableStyleId>{5C22544A-7EE6-4342-B048-85BDC9FD1C3A}</a:tableStyleId>
              </a:tblPr>
              <a:tblGrid>
                <a:gridCol w="1439262">
                  <a:extLst>
                    <a:ext uri="{9D8B030D-6E8A-4147-A177-3AD203B41FA5}">
                      <a16:colId xmlns:a16="http://schemas.microsoft.com/office/drawing/2014/main" val="2553811160"/>
                    </a:ext>
                  </a:extLst>
                </a:gridCol>
                <a:gridCol w="2806164">
                  <a:extLst>
                    <a:ext uri="{9D8B030D-6E8A-4147-A177-3AD203B41FA5}">
                      <a16:colId xmlns:a16="http://schemas.microsoft.com/office/drawing/2014/main" val="2943299364"/>
                    </a:ext>
                  </a:extLst>
                </a:gridCol>
                <a:gridCol w="1440160">
                  <a:extLst>
                    <a:ext uri="{9D8B030D-6E8A-4147-A177-3AD203B41FA5}">
                      <a16:colId xmlns:a16="http://schemas.microsoft.com/office/drawing/2014/main" val="626480467"/>
                    </a:ext>
                  </a:extLst>
                </a:gridCol>
                <a:gridCol w="2219348">
                  <a:extLst>
                    <a:ext uri="{9D8B030D-6E8A-4147-A177-3AD203B41FA5}">
                      <a16:colId xmlns:a16="http://schemas.microsoft.com/office/drawing/2014/main" val="2488525127"/>
                    </a:ext>
                  </a:extLst>
                </a:gridCol>
                <a:gridCol w="1192116">
                  <a:extLst>
                    <a:ext uri="{9D8B030D-6E8A-4147-A177-3AD203B41FA5}">
                      <a16:colId xmlns:a16="http://schemas.microsoft.com/office/drawing/2014/main" val="2663273249"/>
                    </a:ext>
                  </a:extLst>
                </a:gridCol>
              </a:tblGrid>
              <a:tr h="294727">
                <a:tc>
                  <a:txBody>
                    <a:bodyPr/>
                    <a:lstStyle/>
                    <a:p>
                      <a:pPr marL="12700" algn="just">
                        <a:lnSpc>
                          <a:spcPct val="115000"/>
                        </a:lnSpc>
                        <a:spcAft>
                          <a:spcPts val="100"/>
                        </a:spcAft>
                      </a:pPr>
                      <a:r>
                        <a:rPr lang="en-US" sz="1400">
                          <a:solidFill>
                            <a:srgbClr val="000000"/>
                          </a:solidFill>
                          <a:effectLst/>
                        </a:rPr>
                        <a:t>Категории</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a:solidFill>
                            <a:srgbClr val="000000"/>
                          </a:solidFill>
                          <a:effectLst/>
                        </a:rPr>
                        <a:t>Блок</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a:solidFill>
                            <a:srgbClr val="000000"/>
                          </a:solidFill>
                          <a:effectLst/>
                        </a:rPr>
                        <a:t>Баллы по предметам</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a:solidFill>
                            <a:srgbClr val="000000"/>
                          </a:solidFill>
                          <a:effectLst/>
                        </a:rPr>
                        <a:t>Для прохождения квалификационного теста (%)</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ru-RU" sz="1400">
                          <a:solidFill>
                            <a:srgbClr val="000000"/>
                          </a:solidFill>
                          <a:effectLst/>
                        </a:rPr>
                        <a:t>Для прохождения квалификационного теста (баллы)</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extLst>
                  <a:ext uri="{0D108BD9-81ED-4DB2-BD59-A6C34878D82A}">
                    <a16:rowId xmlns:a16="http://schemas.microsoft.com/office/drawing/2014/main" val="4231429954"/>
                  </a:ext>
                </a:extLst>
              </a:tr>
              <a:tr h="294727">
                <a:tc rowSpan="2">
                  <a:txBody>
                    <a:bodyPr/>
                    <a:lstStyle/>
                    <a:p>
                      <a:pPr marL="12700" algn="just">
                        <a:lnSpc>
                          <a:spcPct val="115000"/>
                        </a:lnSpc>
                        <a:spcAft>
                          <a:spcPts val="100"/>
                        </a:spcAft>
                      </a:pPr>
                      <a:r>
                        <a:rPr lang="en-US" sz="1400">
                          <a:solidFill>
                            <a:srgbClr val="000000"/>
                          </a:solidFill>
                          <a:effectLst/>
                        </a:rPr>
                        <a:t>Педагог-</a:t>
                      </a:r>
                      <a:endParaRPr lang="ru-RU" sz="1400">
                        <a:effectLst/>
                      </a:endParaRPr>
                    </a:p>
                    <a:p>
                      <a:pPr marL="12700" algn="just">
                        <a:lnSpc>
                          <a:spcPct val="115000"/>
                        </a:lnSpc>
                        <a:spcAft>
                          <a:spcPts val="100"/>
                        </a:spcAft>
                      </a:pPr>
                      <a:r>
                        <a:rPr lang="en-US" sz="1400">
                          <a:solidFill>
                            <a:srgbClr val="000000"/>
                          </a:solidFill>
                          <a:effectLst/>
                        </a:rPr>
                        <a:t>модератор</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l">
                        <a:lnSpc>
                          <a:spcPct val="115000"/>
                        </a:lnSpc>
                        <a:spcAft>
                          <a:spcPts val="100"/>
                        </a:spcAft>
                      </a:pPr>
                      <a:r>
                        <a:rPr lang="en-US" sz="1400" dirty="0" err="1">
                          <a:solidFill>
                            <a:srgbClr val="000000"/>
                          </a:solidFill>
                          <a:effectLst/>
                        </a:rPr>
                        <a:t>Содержание</a:t>
                      </a:r>
                      <a:r>
                        <a:rPr lang="en-US" sz="1400" dirty="0">
                          <a:solidFill>
                            <a:srgbClr val="000000"/>
                          </a:solidFill>
                          <a:effectLst/>
                        </a:rPr>
                        <a:t> </a:t>
                      </a:r>
                      <a:r>
                        <a:rPr lang="en-US" sz="1400" dirty="0" err="1">
                          <a:solidFill>
                            <a:srgbClr val="000000"/>
                          </a:solidFill>
                          <a:effectLst/>
                        </a:rPr>
                        <a:t>учебного</a:t>
                      </a:r>
                      <a:r>
                        <a:rPr lang="en-US" sz="1400" dirty="0">
                          <a:solidFill>
                            <a:srgbClr val="000000"/>
                          </a:solidFill>
                          <a:effectLst/>
                        </a:rPr>
                        <a:t> </a:t>
                      </a:r>
                      <a:r>
                        <a:rPr lang="en-US" sz="1400" dirty="0" err="1">
                          <a:solidFill>
                            <a:srgbClr val="000000"/>
                          </a:solidFill>
                          <a:effectLst/>
                        </a:rPr>
                        <a:t>предмета</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dirty="0">
                          <a:solidFill>
                            <a:srgbClr val="000000"/>
                          </a:solidFill>
                          <a:effectLst/>
                        </a:rPr>
                        <a:t>70</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a:solidFill>
                            <a:srgbClr val="000000"/>
                          </a:solidFill>
                          <a:effectLst/>
                        </a:rPr>
                        <a:t>60%</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a:solidFill>
                            <a:srgbClr val="000000"/>
                          </a:solidFill>
                          <a:effectLst/>
                        </a:rPr>
                        <a:t>42</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extLst>
                  <a:ext uri="{0D108BD9-81ED-4DB2-BD59-A6C34878D82A}">
                    <a16:rowId xmlns:a16="http://schemas.microsoft.com/office/drawing/2014/main" val="3689258233"/>
                  </a:ext>
                </a:extLst>
              </a:tr>
              <a:tr h="461066">
                <a:tc vMerge="1">
                  <a:txBody>
                    <a:bodyPr/>
                    <a:lstStyle/>
                    <a:p>
                      <a:endParaRPr lang="ru-RU"/>
                    </a:p>
                  </a:txBody>
                  <a:tcPr/>
                </a:tc>
                <a:tc>
                  <a:txBody>
                    <a:bodyPr/>
                    <a:lstStyle/>
                    <a:p>
                      <a:pPr marL="12700" algn="l">
                        <a:lnSpc>
                          <a:spcPct val="115000"/>
                        </a:lnSpc>
                        <a:spcAft>
                          <a:spcPts val="100"/>
                        </a:spcAft>
                      </a:pPr>
                      <a:r>
                        <a:rPr lang="en-US" sz="1400" dirty="0" err="1">
                          <a:solidFill>
                            <a:srgbClr val="000000"/>
                          </a:solidFill>
                          <a:effectLst/>
                        </a:rPr>
                        <a:t>Педагогика</a:t>
                      </a:r>
                      <a:r>
                        <a:rPr lang="en-US" sz="1400" dirty="0">
                          <a:solidFill>
                            <a:srgbClr val="000000"/>
                          </a:solidFill>
                          <a:effectLst/>
                        </a:rPr>
                        <a:t>,</a:t>
                      </a:r>
                      <a:endParaRPr lang="ru-RU" sz="1400" dirty="0">
                        <a:effectLst/>
                      </a:endParaRPr>
                    </a:p>
                    <a:p>
                      <a:pPr marL="12700" algn="l">
                        <a:lnSpc>
                          <a:spcPct val="115000"/>
                        </a:lnSpc>
                        <a:spcAft>
                          <a:spcPts val="100"/>
                        </a:spcAft>
                      </a:pPr>
                      <a:r>
                        <a:rPr lang="en-US" sz="1400" dirty="0" err="1">
                          <a:solidFill>
                            <a:srgbClr val="000000"/>
                          </a:solidFill>
                          <a:effectLst/>
                        </a:rPr>
                        <a:t>методика</a:t>
                      </a:r>
                      <a:endParaRPr lang="ru-RU" sz="1400" dirty="0">
                        <a:effectLst/>
                      </a:endParaRPr>
                    </a:p>
                    <a:p>
                      <a:pPr marL="12700" algn="l">
                        <a:lnSpc>
                          <a:spcPct val="115000"/>
                        </a:lnSpc>
                        <a:spcAft>
                          <a:spcPts val="100"/>
                        </a:spcAft>
                      </a:pPr>
                      <a:r>
                        <a:rPr lang="en-US" sz="1400" dirty="0">
                          <a:solidFill>
                            <a:srgbClr val="000000"/>
                          </a:solidFill>
                          <a:effectLst/>
                        </a:rPr>
                        <a:t> </a:t>
                      </a:r>
                      <a:r>
                        <a:rPr lang="en-US" sz="1400" dirty="0" err="1">
                          <a:solidFill>
                            <a:srgbClr val="000000"/>
                          </a:solidFill>
                          <a:effectLst/>
                        </a:rPr>
                        <a:t>обучения</a:t>
                      </a:r>
                      <a:r>
                        <a:rPr lang="en-US" sz="1400" dirty="0">
                          <a:solidFill>
                            <a:srgbClr val="000000"/>
                          </a:solidFill>
                          <a:effectLst/>
                        </a:rPr>
                        <a:t> </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a:solidFill>
                            <a:srgbClr val="000000"/>
                          </a:solidFill>
                          <a:effectLst/>
                        </a:rPr>
                        <a:t>30</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a:solidFill>
                            <a:srgbClr val="000000"/>
                          </a:solidFill>
                          <a:effectLst/>
                        </a:rPr>
                        <a:t>40%</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a:solidFill>
                            <a:srgbClr val="000000"/>
                          </a:solidFill>
                          <a:effectLst/>
                        </a:rPr>
                        <a:t>12</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extLst>
                  <a:ext uri="{0D108BD9-81ED-4DB2-BD59-A6C34878D82A}">
                    <a16:rowId xmlns:a16="http://schemas.microsoft.com/office/drawing/2014/main" val="4253073312"/>
                  </a:ext>
                </a:extLst>
              </a:tr>
              <a:tr h="294727">
                <a:tc rowSpan="2">
                  <a:txBody>
                    <a:bodyPr/>
                    <a:lstStyle/>
                    <a:p>
                      <a:pPr marL="12700" algn="just">
                        <a:lnSpc>
                          <a:spcPct val="115000"/>
                        </a:lnSpc>
                        <a:spcAft>
                          <a:spcPts val="100"/>
                        </a:spcAft>
                      </a:pPr>
                      <a:r>
                        <a:rPr lang="en-US" sz="1400">
                          <a:solidFill>
                            <a:srgbClr val="000000"/>
                          </a:solidFill>
                          <a:effectLst/>
                        </a:rPr>
                        <a:t>Педагог-</a:t>
                      </a:r>
                      <a:endParaRPr lang="ru-RU" sz="1400">
                        <a:effectLst/>
                      </a:endParaRPr>
                    </a:p>
                    <a:p>
                      <a:pPr marL="12700" algn="just">
                        <a:lnSpc>
                          <a:spcPct val="115000"/>
                        </a:lnSpc>
                        <a:spcAft>
                          <a:spcPts val="100"/>
                        </a:spcAft>
                      </a:pPr>
                      <a:r>
                        <a:rPr lang="en-US" sz="1400">
                          <a:solidFill>
                            <a:srgbClr val="000000"/>
                          </a:solidFill>
                          <a:effectLst/>
                        </a:rPr>
                        <a:t>эксперт</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l">
                        <a:lnSpc>
                          <a:spcPct val="115000"/>
                        </a:lnSpc>
                        <a:spcAft>
                          <a:spcPts val="100"/>
                        </a:spcAft>
                      </a:pPr>
                      <a:r>
                        <a:rPr lang="en-US" sz="1400" dirty="0" err="1">
                          <a:solidFill>
                            <a:srgbClr val="000000"/>
                          </a:solidFill>
                          <a:effectLst/>
                        </a:rPr>
                        <a:t>Содержание</a:t>
                      </a:r>
                      <a:r>
                        <a:rPr lang="en-US" sz="1400" dirty="0">
                          <a:solidFill>
                            <a:srgbClr val="000000"/>
                          </a:solidFill>
                          <a:effectLst/>
                        </a:rPr>
                        <a:t> </a:t>
                      </a:r>
                      <a:r>
                        <a:rPr lang="en-US" sz="1400" dirty="0" err="1">
                          <a:solidFill>
                            <a:srgbClr val="000000"/>
                          </a:solidFill>
                          <a:effectLst/>
                        </a:rPr>
                        <a:t>учебного</a:t>
                      </a:r>
                      <a:r>
                        <a:rPr lang="en-US" sz="1400" dirty="0">
                          <a:solidFill>
                            <a:srgbClr val="000000"/>
                          </a:solidFill>
                          <a:effectLst/>
                        </a:rPr>
                        <a:t> </a:t>
                      </a:r>
                      <a:r>
                        <a:rPr lang="en-US" sz="1400" dirty="0" err="1">
                          <a:solidFill>
                            <a:srgbClr val="000000"/>
                          </a:solidFill>
                          <a:effectLst/>
                        </a:rPr>
                        <a:t>предмета</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dirty="0">
                          <a:solidFill>
                            <a:srgbClr val="000000"/>
                          </a:solidFill>
                          <a:effectLst/>
                        </a:rPr>
                        <a:t>70</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a:solidFill>
                            <a:srgbClr val="000000"/>
                          </a:solidFill>
                          <a:effectLst/>
                        </a:rPr>
                        <a:t>70%</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a:solidFill>
                            <a:srgbClr val="000000"/>
                          </a:solidFill>
                          <a:effectLst/>
                        </a:rPr>
                        <a:t>49</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extLst>
                  <a:ext uri="{0D108BD9-81ED-4DB2-BD59-A6C34878D82A}">
                    <a16:rowId xmlns:a16="http://schemas.microsoft.com/office/drawing/2014/main" val="3564912750"/>
                  </a:ext>
                </a:extLst>
              </a:tr>
              <a:tr h="455585">
                <a:tc vMerge="1">
                  <a:txBody>
                    <a:bodyPr/>
                    <a:lstStyle/>
                    <a:p>
                      <a:endParaRPr lang="ru-RU"/>
                    </a:p>
                  </a:txBody>
                  <a:tcPr/>
                </a:tc>
                <a:tc>
                  <a:txBody>
                    <a:bodyPr/>
                    <a:lstStyle/>
                    <a:p>
                      <a:pPr marL="12700" algn="l">
                        <a:lnSpc>
                          <a:spcPct val="115000"/>
                        </a:lnSpc>
                        <a:spcAft>
                          <a:spcPts val="100"/>
                        </a:spcAft>
                      </a:pPr>
                      <a:r>
                        <a:rPr lang="en-US" sz="1400" dirty="0" err="1">
                          <a:solidFill>
                            <a:srgbClr val="000000"/>
                          </a:solidFill>
                          <a:effectLst/>
                        </a:rPr>
                        <a:t>Педагогика</a:t>
                      </a:r>
                      <a:r>
                        <a:rPr lang="en-US" sz="1400" dirty="0">
                          <a:solidFill>
                            <a:srgbClr val="000000"/>
                          </a:solidFill>
                          <a:effectLst/>
                        </a:rPr>
                        <a:t>,</a:t>
                      </a:r>
                      <a:endParaRPr lang="ru-RU" sz="1400" dirty="0">
                        <a:effectLst/>
                      </a:endParaRPr>
                    </a:p>
                    <a:p>
                      <a:pPr marL="12700" algn="l">
                        <a:lnSpc>
                          <a:spcPct val="115000"/>
                        </a:lnSpc>
                        <a:spcAft>
                          <a:spcPts val="100"/>
                        </a:spcAft>
                      </a:pPr>
                      <a:r>
                        <a:rPr lang="en-US" sz="1400" dirty="0" err="1">
                          <a:solidFill>
                            <a:srgbClr val="000000"/>
                          </a:solidFill>
                          <a:effectLst/>
                        </a:rPr>
                        <a:t>методика</a:t>
                      </a:r>
                      <a:endParaRPr lang="ru-RU" sz="1400" dirty="0">
                        <a:effectLst/>
                      </a:endParaRPr>
                    </a:p>
                    <a:p>
                      <a:pPr marL="12700" algn="l">
                        <a:lnSpc>
                          <a:spcPct val="115000"/>
                        </a:lnSpc>
                        <a:spcAft>
                          <a:spcPts val="100"/>
                        </a:spcAft>
                      </a:pPr>
                      <a:r>
                        <a:rPr lang="en-US" sz="1400" dirty="0">
                          <a:solidFill>
                            <a:srgbClr val="000000"/>
                          </a:solidFill>
                          <a:effectLst/>
                        </a:rPr>
                        <a:t> </a:t>
                      </a:r>
                      <a:r>
                        <a:rPr lang="en-US" sz="1400" dirty="0" err="1">
                          <a:solidFill>
                            <a:srgbClr val="000000"/>
                          </a:solidFill>
                          <a:effectLst/>
                        </a:rPr>
                        <a:t>обучения</a:t>
                      </a:r>
                      <a:r>
                        <a:rPr lang="en-US" sz="1400" dirty="0">
                          <a:solidFill>
                            <a:srgbClr val="000000"/>
                          </a:solidFill>
                          <a:effectLst/>
                        </a:rPr>
                        <a:t> </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dirty="0">
                          <a:solidFill>
                            <a:srgbClr val="000000"/>
                          </a:solidFill>
                          <a:effectLst/>
                        </a:rPr>
                        <a:t>30</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a:solidFill>
                            <a:srgbClr val="000000"/>
                          </a:solidFill>
                          <a:effectLst/>
                        </a:rPr>
                        <a:t>50%</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a:solidFill>
                            <a:srgbClr val="000000"/>
                          </a:solidFill>
                          <a:effectLst/>
                        </a:rPr>
                        <a:t>15</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extLst>
                  <a:ext uri="{0D108BD9-81ED-4DB2-BD59-A6C34878D82A}">
                    <a16:rowId xmlns:a16="http://schemas.microsoft.com/office/drawing/2014/main" val="4046622304"/>
                  </a:ext>
                </a:extLst>
              </a:tr>
              <a:tr h="294727">
                <a:tc rowSpan="2">
                  <a:txBody>
                    <a:bodyPr/>
                    <a:lstStyle/>
                    <a:p>
                      <a:pPr marL="12700" algn="just">
                        <a:lnSpc>
                          <a:spcPct val="115000"/>
                        </a:lnSpc>
                        <a:spcAft>
                          <a:spcPts val="100"/>
                        </a:spcAft>
                      </a:pPr>
                      <a:r>
                        <a:rPr lang="en-US" sz="1400">
                          <a:solidFill>
                            <a:srgbClr val="000000"/>
                          </a:solidFill>
                          <a:effectLst/>
                        </a:rPr>
                        <a:t>Педагог-</a:t>
                      </a:r>
                      <a:endParaRPr lang="ru-RU" sz="1400">
                        <a:effectLst/>
                      </a:endParaRPr>
                    </a:p>
                    <a:p>
                      <a:pPr marL="12700" algn="just">
                        <a:lnSpc>
                          <a:spcPct val="115000"/>
                        </a:lnSpc>
                        <a:spcAft>
                          <a:spcPts val="100"/>
                        </a:spcAft>
                      </a:pPr>
                      <a:r>
                        <a:rPr lang="en-US" sz="1400">
                          <a:solidFill>
                            <a:srgbClr val="000000"/>
                          </a:solidFill>
                          <a:effectLst/>
                        </a:rPr>
                        <a:t>исследователь</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l">
                        <a:lnSpc>
                          <a:spcPct val="115000"/>
                        </a:lnSpc>
                        <a:spcAft>
                          <a:spcPts val="100"/>
                        </a:spcAft>
                      </a:pPr>
                      <a:r>
                        <a:rPr lang="en-US" sz="1400" dirty="0" err="1">
                          <a:solidFill>
                            <a:srgbClr val="000000"/>
                          </a:solidFill>
                          <a:effectLst/>
                        </a:rPr>
                        <a:t>Содержание</a:t>
                      </a:r>
                      <a:r>
                        <a:rPr lang="en-US" sz="1400" dirty="0">
                          <a:solidFill>
                            <a:srgbClr val="000000"/>
                          </a:solidFill>
                          <a:effectLst/>
                        </a:rPr>
                        <a:t> </a:t>
                      </a:r>
                      <a:r>
                        <a:rPr lang="en-US" sz="1400" dirty="0" err="1">
                          <a:solidFill>
                            <a:srgbClr val="000000"/>
                          </a:solidFill>
                          <a:effectLst/>
                        </a:rPr>
                        <a:t>учебного</a:t>
                      </a:r>
                      <a:r>
                        <a:rPr lang="en-US" sz="1400" dirty="0">
                          <a:solidFill>
                            <a:srgbClr val="000000"/>
                          </a:solidFill>
                          <a:effectLst/>
                        </a:rPr>
                        <a:t> </a:t>
                      </a:r>
                      <a:r>
                        <a:rPr lang="en-US" sz="1400" dirty="0" err="1">
                          <a:solidFill>
                            <a:srgbClr val="000000"/>
                          </a:solidFill>
                          <a:effectLst/>
                        </a:rPr>
                        <a:t>предмета</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a:solidFill>
                            <a:srgbClr val="000000"/>
                          </a:solidFill>
                          <a:effectLst/>
                        </a:rPr>
                        <a:t>70</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a:solidFill>
                            <a:srgbClr val="000000"/>
                          </a:solidFill>
                          <a:effectLst/>
                        </a:rPr>
                        <a:t>80%</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a:solidFill>
                            <a:srgbClr val="000000"/>
                          </a:solidFill>
                          <a:effectLst/>
                        </a:rPr>
                        <a:t>56</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extLst>
                  <a:ext uri="{0D108BD9-81ED-4DB2-BD59-A6C34878D82A}">
                    <a16:rowId xmlns:a16="http://schemas.microsoft.com/office/drawing/2014/main" val="1124063690"/>
                  </a:ext>
                </a:extLst>
              </a:tr>
              <a:tr h="461066">
                <a:tc vMerge="1">
                  <a:txBody>
                    <a:bodyPr/>
                    <a:lstStyle/>
                    <a:p>
                      <a:endParaRPr lang="ru-RU"/>
                    </a:p>
                  </a:txBody>
                  <a:tcPr/>
                </a:tc>
                <a:tc>
                  <a:txBody>
                    <a:bodyPr/>
                    <a:lstStyle/>
                    <a:p>
                      <a:pPr marL="12700" algn="l">
                        <a:lnSpc>
                          <a:spcPct val="115000"/>
                        </a:lnSpc>
                        <a:spcAft>
                          <a:spcPts val="100"/>
                        </a:spcAft>
                      </a:pPr>
                      <a:r>
                        <a:rPr lang="en-US" sz="1400" dirty="0" err="1">
                          <a:solidFill>
                            <a:srgbClr val="000000"/>
                          </a:solidFill>
                          <a:effectLst/>
                        </a:rPr>
                        <a:t>Педагогика</a:t>
                      </a:r>
                      <a:r>
                        <a:rPr lang="en-US" sz="1400" dirty="0">
                          <a:solidFill>
                            <a:srgbClr val="000000"/>
                          </a:solidFill>
                          <a:effectLst/>
                        </a:rPr>
                        <a:t>,</a:t>
                      </a:r>
                      <a:endParaRPr lang="ru-RU" sz="1400" dirty="0">
                        <a:effectLst/>
                      </a:endParaRPr>
                    </a:p>
                    <a:p>
                      <a:pPr marL="12700" algn="l">
                        <a:lnSpc>
                          <a:spcPct val="115000"/>
                        </a:lnSpc>
                        <a:spcAft>
                          <a:spcPts val="100"/>
                        </a:spcAft>
                      </a:pPr>
                      <a:r>
                        <a:rPr lang="en-US" sz="1400" dirty="0" err="1">
                          <a:solidFill>
                            <a:srgbClr val="000000"/>
                          </a:solidFill>
                          <a:effectLst/>
                        </a:rPr>
                        <a:t>методика</a:t>
                      </a:r>
                      <a:endParaRPr lang="ru-RU" sz="1400" dirty="0">
                        <a:effectLst/>
                      </a:endParaRPr>
                    </a:p>
                    <a:p>
                      <a:pPr marL="12700" algn="l">
                        <a:lnSpc>
                          <a:spcPct val="115000"/>
                        </a:lnSpc>
                        <a:spcAft>
                          <a:spcPts val="100"/>
                        </a:spcAft>
                      </a:pPr>
                      <a:r>
                        <a:rPr lang="en-US" sz="1400" dirty="0">
                          <a:solidFill>
                            <a:srgbClr val="000000"/>
                          </a:solidFill>
                          <a:effectLst/>
                        </a:rPr>
                        <a:t> </a:t>
                      </a:r>
                      <a:r>
                        <a:rPr lang="en-US" sz="1400" dirty="0" err="1">
                          <a:solidFill>
                            <a:srgbClr val="000000"/>
                          </a:solidFill>
                          <a:effectLst/>
                        </a:rPr>
                        <a:t>обучения</a:t>
                      </a:r>
                      <a:r>
                        <a:rPr lang="en-US" sz="1400" dirty="0">
                          <a:solidFill>
                            <a:srgbClr val="000000"/>
                          </a:solidFill>
                          <a:effectLst/>
                        </a:rPr>
                        <a:t> </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a:solidFill>
                            <a:srgbClr val="000000"/>
                          </a:solidFill>
                          <a:effectLst/>
                        </a:rPr>
                        <a:t>30</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dirty="0">
                          <a:solidFill>
                            <a:srgbClr val="000000"/>
                          </a:solidFill>
                          <a:effectLst/>
                        </a:rPr>
                        <a:t>60%</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a:solidFill>
                            <a:srgbClr val="000000"/>
                          </a:solidFill>
                          <a:effectLst/>
                        </a:rPr>
                        <a:t>18</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extLst>
                  <a:ext uri="{0D108BD9-81ED-4DB2-BD59-A6C34878D82A}">
                    <a16:rowId xmlns:a16="http://schemas.microsoft.com/office/drawing/2014/main" val="1689926103"/>
                  </a:ext>
                </a:extLst>
              </a:tr>
              <a:tr h="294727">
                <a:tc rowSpan="2">
                  <a:txBody>
                    <a:bodyPr/>
                    <a:lstStyle/>
                    <a:p>
                      <a:pPr marL="12700" algn="just">
                        <a:lnSpc>
                          <a:spcPct val="115000"/>
                        </a:lnSpc>
                        <a:spcAft>
                          <a:spcPts val="100"/>
                        </a:spcAft>
                      </a:pPr>
                      <a:r>
                        <a:rPr lang="en-US" sz="1400">
                          <a:solidFill>
                            <a:srgbClr val="000000"/>
                          </a:solidFill>
                          <a:effectLst/>
                        </a:rPr>
                        <a:t>Педагог-</a:t>
                      </a:r>
                      <a:endParaRPr lang="ru-RU" sz="1400">
                        <a:effectLst/>
                      </a:endParaRPr>
                    </a:p>
                    <a:p>
                      <a:pPr marL="12700" algn="just">
                        <a:lnSpc>
                          <a:spcPct val="115000"/>
                        </a:lnSpc>
                        <a:spcAft>
                          <a:spcPts val="100"/>
                        </a:spcAft>
                      </a:pPr>
                      <a:r>
                        <a:rPr lang="en-US" sz="1400">
                          <a:solidFill>
                            <a:srgbClr val="000000"/>
                          </a:solidFill>
                          <a:effectLst/>
                        </a:rPr>
                        <a:t>мастер</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l">
                        <a:lnSpc>
                          <a:spcPct val="115000"/>
                        </a:lnSpc>
                        <a:spcAft>
                          <a:spcPts val="100"/>
                        </a:spcAft>
                      </a:pPr>
                      <a:r>
                        <a:rPr lang="en-US" sz="1400" dirty="0" err="1">
                          <a:solidFill>
                            <a:srgbClr val="000000"/>
                          </a:solidFill>
                          <a:effectLst/>
                        </a:rPr>
                        <a:t>Содержание</a:t>
                      </a:r>
                      <a:r>
                        <a:rPr lang="en-US" sz="1400" dirty="0">
                          <a:solidFill>
                            <a:srgbClr val="000000"/>
                          </a:solidFill>
                          <a:effectLst/>
                        </a:rPr>
                        <a:t> </a:t>
                      </a:r>
                      <a:r>
                        <a:rPr lang="en-US" sz="1400" dirty="0" err="1">
                          <a:solidFill>
                            <a:srgbClr val="000000"/>
                          </a:solidFill>
                          <a:effectLst/>
                        </a:rPr>
                        <a:t>учебного</a:t>
                      </a:r>
                      <a:r>
                        <a:rPr lang="en-US" sz="1400" dirty="0">
                          <a:solidFill>
                            <a:srgbClr val="000000"/>
                          </a:solidFill>
                          <a:effectLst/>
                        </a:rPr>
                        <a:t> </a:t>
                      </a:r>
                      <a:r>
                        <a:rPr lang="en-US" sz="1400" dirty="0" err="1">
                          <a:solidFill>
                            <a:srgbClr val="000000"/>
                          </a:solidFill>
                          <a:effectLst/>
                        </a:rPr>
                        <a:t>предмета</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a:solidFill>
                            <a:srgbClr val="000000"/>
                          </a:solidFill>
                          <a:effectLst/>
                        </a:rPr>
                        <a:t>70</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a:solidFill>
                            <a:srgbClr val="000000"/>
                          </a:solidFill>
                          <a:effectLst/>
                        </a:rPr>
                        <a:t>90%</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a:solidFill>
                            <a:srgbClr val="000000"/>
                          </a:solidFill>
                          <a:effectLst/>
                        </a:rPr>
                        <a:t>63</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extLst>
                  <a:ext uri="{0D108BD9-81ED-4DB2-BD59-A6C34878D82A}">
                    <a16:rowId xmlns:a16="http://schemas.microsoft.com/office/drawing/2014/main" val="4166612280"/>
                  </a:ext>
                </a:extLst>
              </a:tr>
              <a:tr h="461066">
                <a:tc vMerge="1">
                  <a:txBody>
                    <a:bodyPr/>
                    <a:lstStyle/>
                    <a:p>
                      <a:endParaRPr lang="ru-RU"/>
                    </a:p>
                  </a:txBody>
                  <a:tcPr/>
                </a:tc>
                <a:tc>
                  <a:txBody>
                    <a:bodyPr/>
                    <a:lstStyle/>
                    <a:p>
                      <a:pPr marL="12700" algn="l">
                        <a:lnSpc>
                          <a:spcPct val="115000"/>
                        </a:lnSpc>
                        <a:spcAft>
                          <a:spcPts val="100"/>
                        </a:spcAft>
                      </a:pPr>
                      <a:r>
                        <a:rPr lang="en-US" sz="1400" dirty="0" err="1">
                          <a:solidFill>
                            <a:srgbClr val="000000"/>
                          </a:solidFill>
                          <a:effectLst/>
                        </a:rPr>
                        <a:t>Педагогика</a:t>
                      </a:r>
                      <a:r>
                        <a:rPr lang="en-US" sz="1400" dirty="0">
                          <a:solidFill>
                            <a:srgbClr val="000000"/>
                          </a:solidFill>
                          <a:effectLst/>
                        </a:rPr>
                        <a:t>,</a:t>
                      </a:r>
                      <a:endParaRPr lang="ru-RU" sz="1400" dirty="0">
                        <a:effectLst/>
                      </a:endParaRPr>
                    </a:p>
                    <a:p>
                      <a:pPr marL="12700" algn="l">
                        <a:lnSpc>
                          <a:spcPct val="115000"/>
                        </a:lnSpc>
                        <a:spcAft>
                          <a:spcPts val="100"/>
                        </a:spcAft>
                      </a:pPr>
                      <a:r>
                        <a:rPr lang="en-US" sz="1400" dirty="0" err="1">
                          <a:solidFill>
                            <a:srgbClr val="000000"/>
                          </a:solidFill>
                          <a:effectLst/>
                        </a:rPr>
                        <a:t>методика</a:t>
                      </a:r>
                      <a:endParaRPr lang="ru-RU" sz="1400" dirty="0">
                        <a:effectLst/>
                      </a:endParaRPr>
                    </a:p>
                    <a:p>
                      <a:pPr marL="12700" algn="l">
                        <a:lnSpc>
                          <a:spcPct val="115000"/>
                        </a:lnSpc>
                        <a:spcAft>
                          <a:spcPts val="100"/>
                        </a:spcAft>
                      </a:pPr>
                      <a:r>
                        <a:rPr lang="en-US" sz="1400" dirty="0">
                          <a:solidFill>
                            <a:srgbClr val="000000"/>
                          </a:solidFill>
                          <a:effectLst/>
                        </a:rPr>
                        <a:t> </a:t>
                      </a:r>
                      <a:r>
                        <a:rPr lang="en-US" sz="1400" dirty="0" err="1">
                          <a:solidFill>
                            <a:srgbClr val="000000"/>
                          </a:solidFill>
                          <a:effectLst/>
                        </a:rPr>
                        <a:t>обучения</a:t>
                      </a:r>
                      <a:r>
                        <a:rPr lang="en-US" sz="1400" dirty="0">
                          <a:solidFill>
                            <a:srgbClr val="000000"/>
                          </a:solidFill>
                          <a:effectLst/>
                        </a:rPr>
                        <a:t> </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dirty="0">
                          <a:solidFill>
                            <a:srgbClr val="000000"/>
                          </a:solidFill>
                          <a:effectLst/>
                        </a:rPr>
                        <a:t>30</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a:solidFill>
                            <a:srgbClr val="000000"/>
                          </a:solidFill>
                          <a:effectLst/>
                        </a:rPr>
                        <a:t>70%</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tc>
                  <a:txBody>
                    <a:bodyPr/>
                    <a:lstStyle/>
                    <a:p>
                      <a:pPr marL="12700" algn="just">
                        <a:lnSpc>
                          <a:spcPct val="115000"/>
                        </a:lnSpc>
                        <a:spcAft>
                          <a:spcPts val="100"/>
                        </a:spcAft>
                      </a:pPr>
                      <a:r>
                        <a:rPr lang="en-US" sz="1400" dirty="0">
                          <a:solidFill>
                            <a:srgbClr val="000000"/>
                          </a:solidFill>
                          <a:effectLst/>
                        </a:rPr>
                        <a:t>21</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896" marR="7896" marT="7896" marB="7896" anchor="ctr"/>
                </a:tc>
                <a:extLst>
                  <a:ext uri="{0D108BD9-81ED-4DB2-BD59-A6C34878D82A}">
                    <a16:rowId xmlns:a16="http://schemas.microsoft.com/office/drawing/2014/main" val="778176793"/>
                  </a:ext>
                </a:extLst>
              </a:tr>
            </a:tbl>
          </a:graphicData>
        </a:graphic>
      </p:graphicFrame>
    </p:spTree>
    <p:extLst>
      <p:ext uri="{BB962C8B-B14F-4D97-AF65-F5344CB8AC3E}">
        <p14:creationId xmlns:p14="http://schemas.microsoft.com/office/powerpoint/2010/main" val="24242551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endParaRPr lang="ru-RU" sz="1600" kern="50" dirty="0">
              <a:solidFill>
                <a:srgbClr val="000000"/>
              </a:solidFill>
              <a:latin typeface="Times New Roman"/>
              <a:ea typeface="Times New Roman"/>
            </a:endParaRPr>
          </a:p>
          <a:p>
            <a:pPr indent="449580">
              <a:spcAft>
                <a:spcPts val="0"/>
              </a:spcAft>
            </a:pPr>
            <a:r>
              <a:rPr lang="ru-RU" sz="1100" dirty="0">
                <a:latin typeface="Times New Roman"/>
                <a:ea typeface="Times New Roman"/>
              </a:rPr>
              <a:t> </a:t>
            </a:r>
            <a:endParaRPr lang="ru-RU" sz="1400" b="1" kern="50" dirty="0">
              <a:solidFill>
                <a:srgbClr val="FF0000"/>
              </a:solidFill>
              <a:latin typeface="Times New Roman"/>
              <a:ea typeface="Times New Roman"/>
            </a:endParaRPr>
          </a:p>
        </p:txBody>
      </p:sp>
      <p:sp>
        <p:nvSpPr>
          <p:cNvPr id="9" name="Rectangle 1"/>
          <p:cNvSpPr>
            <a:spLocks noChangeArrowheads="1"/>
          </p:cNvSpPr>
          <p:nvPr/>
        </p:nvSpPr>
        <p:spPr bwMode="auto">
          <a:xfrm>
            <a:off x="251521" y="199010"/>
            <a:ext cx="849694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a:r>
              <a:rPr lang="ru-RU" sz="1800" b="1" dirty="0">
                <a:solidFill>
                  <a:srgbClr val="000000"/>
                </a:solidFill>
                <a:effectLst/>
                <a:latin typeface="Times New Roman" panose="02020603050405020304" pitchFamily="18" charset="0"/>
                <a:ea typeface="Times New Roman" panose="02020603050405020304" pitchFamily="18" charset="0"/>
              </a:rPr>
              <a:t>Для педагогов организаций дополнительного образования,</a:t>
            </a:r>
            <a:endParaRPr lang="ru-KZ" sz="1800" b="1" dirty="0">
              <a:solidFill>
                <a:srgbClr val="000000"/>
              </a:solidFill>
              <a:effectLst/>
              <a:latin typeface="Times New Roman" panose="02020603050405020304" pitchFamily="18" charset="0"/>
              <a:ea typeface="Times New Roman" panose="02020603050405020304" pitchFamily="18" charset="0"/>
            </a:endParaRPr>
          </a:p>
          <a:p>
            <a:pPr algn="ctr"/>
            <a:r>
              <a:rPr lang="ru-RU" sz="1800" b="1" dirty="0">
                <a:solidFill>
                  <a:srgbClr val="000000"/>
                </a:solidFill>
                <a:effectLst/>
                <a:latin typeface="Times New Roman" panose="02020603050405020304" pitchFamily="18" charset="0"/>
                <a:ea typeface="Times New Roman" panose="02020603050405020304" pitchFamily="18" charset="0"/>
              </a:rPr>
              <a:t> </a:t>
            </a:r>
            <a:endParaRPr lang="ru-RU" sz="1400" b="1" dirty="0">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2" name="Объект 1">
            <a:extLst>
              <a:ext uri="{FF2B5EF4-FFF2-40B4-BE49-F238E27FC236}">
                <a16:creationId xmlns:a16="http://schemas.microsoft.com/office/drawing/2014/main" id="{54D9724B-400F-47FD-BD03-BA91B04C6762}"/>
              </a:ext>
            </a:extLst>
          </p:cNvPr>
          <p:cNvGraphicFramePr>
            <a:graphicFrameLocks noChangeAspect="1"/>
          </p:cNvGraphicFramePr>
          <p:nvPr>
            <p:extLst>
              <p:ext uri="{D42A27DB-BD31-4B8C-83A1-F6EECF244321}">
                <p14:modId xmlns:p14="http://schemas.microsoft.com/office/powerpoint/2010/main" val="340309796"/>
              </p:ext>
            </p:extLst>
          </p:nvPr>
        </p:nvGraphicFramePr>
        <p:xfrm>
          <a:off x="504825" y="890588"/>
          <a:ext cx="8229600" cy="5638800"/>
        </p:xfrm>
        <a:graphic>
          <a:graphicData uri="http://schemas.openxmlformats.org/presentationml/2006/ole">
            <mc:AlternateContent xmlns:mc="http://schemas.openxmlformats.org/markup-compatibility/2006">
              <mc:Choice xmlns:v="urn:schemas-microsoft-com:vml" Requires="v">
                <p:oleObj spid="_x0000_s3078" name="Document" r:id="rId4" imgW="7883779" imgH="5422314" progId="Word.Document.12">
                  <p:embed/>
                </p:oleObj>
              </mc:Choice>
              <mc:Fallback>
                <p:oleObj name="Document" r:id="rId4" imgW="7883779" imgH="5422314" progId="Word.Document.12">
                  <p:embed/>
                  <p:pic>
                    <p:nvPicPr>
                      <p:cNvPr id="0" name=""/>
                      <p:cNvPicPr/>
                      <p:nvPr/>
                    </p:nvPicPr>
                    <p:blipFill>
                      <a:blip r:embed="rId5"/>
                      <a:stretch>
                        <a:fillRect/>
                      </a:stretch>
                    </p:blipFill>
                    <p:spPr>
                      <a:xfrm>
                        <a:off x="504825" y="890588"/>
                        <a:ext cx="8229600" cy="5638800"/>
                      </a:xfrm>
                      <a:prstGeom prst="rect">
                        <a:avLst/>
                      </a:prstGeom>
                    </p:spPr>
                  </p:pic>
                </p:oleObj>
              </mc:Fallback>
            </mc:AlternateContent>
          </a:graphicData>
        </a:graphic>
      </p:graphicFrame>
    </p:spTree>
    <p:extLst>
      <p:ext uri="{BB962C8B-B14F-4D97-AF65-F5344CB8AC3E}">
        <p14:creationId xmlns:p14="http://schemas.microsoft.com/office/powerpoint/2010/main" val="9063493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endParaRPr lang="ru-RU" sz="1600" kern="50" dirty="0">
              <a:solidFill>
                <a:srgbClr val="000000"/>
              </a:solidFill>
              <a:latin typeface="Times New Roman"/>
              <a:ea typeface="Times New Roman"/>
            </a:endParaRPr>
          </a:p>
          <a:p>
            <a:pPr indent="449580">
              <a:spcAft>
                <a:spcPts val="0"/>
              </a:spcAft>
            </a:pPr>
            <a:r>
              <a:rPr lang="ru-RU" sz="1100" dirty="0">
                <a:latin typeface="Times New Roman"/>
                <a:ea typeface="Times New Roman"/>
              </a:rPr>
              <a:t> </a:t>
            </a:r>
            <a:endParaRPr lang="ru-RU" sz="1400" b="1" kern="50" dirty="0">
              <a:solidFill>
                <a:srgbClr val="FF0000"/>
              </a:solidFill>
              <a:latin typeface="Times New Roman"/>
              <a:ea typeface="Times New Roman"/>
            </a:endParaRPr>
          </a:p>
        </p:txBody>
      </p:sp>
      <p:sp>
        <p:nvSpPr>
          <p:cNvPr id="9" name="Rectangle 1"/>
          <p:cNvSpPr>
            <a:spLocks noChangeArrowheads="1"/>
          </p:cNvSpPr>
          <p:nvPr/>
        </p:nvSpPr>
        <p:spPr bwMode="auto">
          <a:xfrm>
            <a:off x="251521" y="368287"/>
            <a:ext cx="849694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a:spcAft>
                <a:spcPts val="0"/>
              </a:spcAft>
            </a:pPr>
            <a:r>
              <a:rPr lang="ru-RU" sz="1400" b="1" i="1" kern="50" spc="10" dirty="0">
                <a:solidFill>
                  <a:srgbClr val="000000"/>
                </a:solidFill>
                <a:latin typeface="Times New Roman"/>
                <a:ea typeface="Times New Roman"/>
              </a:rPr>
              <a:t>Для педагогов по физической культуре по выбору:</a:t>
            </a:r>
            <a:endParaRPr lang="ru-RU" sz="1200" b="1" i="1" kern="50" dirty="0">
              <a:latin typeface="Times New Roman"/>
              <a:ea typeface="Times New Roman"/>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956912673"/>
              </p:ext>
            </p:extLst>
          </p:nvPr>
        </p:nvGraphicFramePr>
        <p:xfrm>
          <a:off x="35496" y="1060784"/>
          <a:ext cx="9100097" cy="4692621"/>
        </p:xfrm>
        <a:graphic>
          <a:graphicData uri="http://schemas.openxmlformats.org/drawingml/2006/table">
            <a:tbl>
              <a:tblPr>
                <a:tableStyleId>{5C22544A-7EE6-4342-B048-85BDC9FD1C3A}</a:tableStyleId>
              </a:tblPr>
              <a:tblGrid>
                <a:gridCol w="1152128">
                  <a:extLst>
                    <a:ext uri="{9D8B030D-6E8A-4147-A177-3AD203B41FA5}">
                      <a16:colId xmlns:a16="http://schemas.microsoft.com/office/drawing/2014/main" val="20000"/>
                    </a:ext>
                  </a:extLst>
                </a:gridCol>
                <a:gridCol w="3434284">
                  <a:extLst>
                    <a:ext uri="{9D8B030D-6E8A-4147-A177-3AD203B41FA5}">
                      <a16:colId xmlns:a16="http://schemas.microsoft.com/office/drawing/2014/main" val="20001"/>
                    </a:ext>
                  </a:extLst>
                </a:gridCol>
                <a:gridCol w="1580615">
                  <a:extLst>
                    <a:ext uri="{9D8B030D-6E8A-4147-A177-3AD203B41FA5}">
                      <a16:colId xmlns:a16="http://schemas.microsoft.com/office/drawing/2014/main" val="20002"/>
                    </a:ext>
                  </a:extLst>
                </a:gridCol>
                <a:gridCol w="1580615">
                  <a:extLst>
                    <a:ext uri="{9D8B030D-6E8A-4147-A177-3AD203B41FA5}">
                      <a16:colId xmlns:a16="http://schemas.microsoft.com/office/drawing/2014/main" val="20003"/>
                    </a:ext>
                  </a:extLst>
                </a:gridCol>
                <a:gridCol w="1352455">
                  <a:extLst>
                    <a:ext uri="{9D8B030D-6E8A-4147-A177-3AD203B41FA5}">
                      <a16:colId xmlns:a16="http://schemas.microsoft.com/office/drawing/2014/main" val="20004"/>
                    </a:ext>
                  </a:extLst>
                </a:gridCol>
              </a:tblGrid>
              <a:tr h="1173398">
                <a:tc>
                  <a:txBody>
                    <a:bodyPr/>
                    <a:lstStyle/>
                    <a:p>
                      <a:pPr algn="just">
                        <a:lnSpc>
                          <a:spcPct val="107000"/>
                        </a:lnSpc>
                        <a:spcAft>
                          <a:spcPts val="0"/>
                        </a:spcAft>
                      </a:pPr>
                      <a:r>
                        <a:rPr lang="ru-RU" sz="1400" i="0" kern="50" spc="10" dirty="0">
                          <a:effectLst/>
                          <a:latin typeface="Times New Roman" panose="02020603050405020304" pitchFamily="18" charset="0"/>
                          <a:cs typeface="Times New Roman" panose="02020603050405020304" pitchFamily="18" charset="0"/>
                        </a:rPr>
                        <a:t>Категории</a:t>
                      </a:r>
                      <a:endParaRPr lang="ru-RU" sz="1400" i="0" kern="50" dirty="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Блок</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Баллы по предметам</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Для прохождения квалификационного теста (%)</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Для прохождения квалификационного теста (баллы)</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extLst>
                  <a:ext uri="{0D108BD9-81ED-4DB2-BD59-A6C34878D82A}">
                    <a16:rowId xmlns:a16="http://schemas.microsoft.com/office/drawing/2014/main" val="10000"/>
                  </a:ext>
                </a:extLst>
              </a:tr>
              <a:tr h="335256">
                <a:tc rowSpan="2">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Педагог-</a:t>
                      </a:r>
                      <a:endParaRPr lang="ru-RU" sz="1400" i="0" kern="5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модератор</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Содержание учебного предмета</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70</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60%</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42</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extLst>
                  <a:ext uri="{0D108BD9-81ED-4DB2-BD59-A6C34878D82A}">
                    <a16:rowId xmlns:a16="http://schemas.microsoft.com/office/drawing/2014/main" val="10001"/>
                  </a:ext>
                </a:extLst>
              </a:tr>
              <a:tr h="502885">
                <a:tc vMerge="1">
                  <a:txBody>
                    <a:bodyPr/>
                    <a:lstStyle/>
                    <a:p>
                      <a:endParaRPr lang=""/>
                    </a:p>
                  </a:txBody>
                  <a:tcPr/>
                </a:tc>
                <a:tc>
                  <a:txBody>
                    <a:bodyPr/>
                    <a:lstStyle/>
                    <a:p>
                      <a:pPr algn="just">
                        <a:lnSpc>
                          <a:spcPct val="107000"/>
                        </a:lnSpc>
                        <a:spcAft>
                          <a:spcPts val="0"/>
                        </a:spcAft>
                      </a:pPr>
                      <a:r>
                        <a:rPr lang="ru-RU" sz="1400" i="0" kern="50" spc="10" dirty="0" err="1">
                          <a:effectLst/>
                          <a:latin typeface="Times New Roman" panose="02020603050405020304" pitchFamily="18" charset="0"/>
                          <a:cs typeface="Times New Roman" panose="02020603050405020304" pitchFamily="18" charset="0"/>
                        </a:rPr>
                        <a:t>Педагогика,методика</a:t>
                      </a:r>
                      <a:endParaRPr lang="ru-RU" sz="1400" i="0" kern="50" dirty="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ru-RU" sz="1400" i="0" kern="50" spc="10" dirty="0">
                          <a:effectLst/>
                          <a:latin typeface="Times New Roman" panose="02020603050405020304" pitchFamily="18" charset="0"/>
                          <a:cs typeface="Times New Roman" panose="02020603050405020304" pitchFamily="18" charset="0"/>
                        </a:rPr>
                        <a:t>обучения </a:t>
                      </a:r>
                      <a:endParaRPr lang="ru-RU" sz="1400" i="0" kern="50" dirty="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30</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kk-KZ" sz="1400" i="0" kern="50" spc="10">
                          <a:effectLst/>
                          <a:latin typeface="Times New Roman" panose="02020603050405020304" pitchFamily="18" charset="0"/>
                          <a:cs typeface="Times New Roman" panose="02020603050405020304" pitchFamily="18" charset="0"/>
                        </a:rPr>
                        <a:t>40%</a:t>
                      </a:r>
                      <a:endParaRPr lang="kk-KZ"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kk-KZ" sz="1400" i="0" kern="50" spc="10">
                          <a:effectLst/>
                          <a:latin typeface="Times New Roman" panose="02020603050405020304" pitchFamily="18" charset="0"/>
                          <a:cs typeface="Times New Roman" panose="02020603050405020304" pitchFamily="18" charset="0"/>
                        </a:rPr>
                        <a:t>12</a:t>
                      </a:r>
                      <a:endParaRPr lang="kk-KZ"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extLst>
                  <a:ext uri="{0D108BD9-81ED-4DB2-BD59-A6C34878D82A}">
                    <a16:rowId xmlns:a16="http://schemas.microsoft.com/office/drawing/2014/main" val="10002"/>
                  </a:ext>
                </a:extLst>
              </a:tr>
              <a:tr h="335256">
                <a:tc rowSpan="2">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Педагог-</a:t>
                      </a:r>
                      <a:endParaRPr lang="ru-RU" sz="1400" i="0" kern="5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эксперт</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Содержание учебного предмета</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70</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70%</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49</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extLst>
                  <a:ext uri="{0D108BD9-81ED-4DB2-BD59-A6C34878D82A}">
                    <a16:rowId xmlns:a16="http://schemas.microsoft.com/office/drawing/2014/main" val="10003"/>
                  </a:ext>
                </a:extLst>
              </a:tr>
              <a:tr h="502885">
                <a:tc vMerge="1">
                  <a:txBody>
                    <a:bodyPr/>
                    <a:lstStyle/>
                    <a:p>
                      <a:endParaRPr lang=""/>
                    </a:p>
                  </a:txBody>
                  <a:tcPr/>
                </a:tc>
                <a:tc>
                  <a:txBody>
                    <a:bodyPr/>
                    <a:lstStyle/>
                    <a:p>
                      <a:pPr algn="just">
                        <a:lnSpc>
                          <a:spcPct val="107000"/>
                        </a:lnSpc>
                        <a:spcAft>
                          <a:spcPts val="0"/>
                        </a:spcAft>
                      </a:pPr>
                      <a:r>
                        <a:rPr lang="ru-RU" sz="1400" i="0" kern="50" spc="10" dirty="0" err="1">
                          <a:effectLst/>
                          <a:latin typeface="Times New Roman" panose="02020603050405020304" pitchFamily="18" charset="0"/>
                          <a:cs typeface="Times New Roman" panose="02020603050405020304" pitchFamily="18" charset="0"/>
                        </a:rPr>
                        <a:t>Педагогика,методика</a:t>
                      </a:r>
                      <a:endParaRPr lang="ru-RU" sz="1400" i="0" kern="50" dirty="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ru-RU" sz="1400" i="0" kern="50" spc="10" dirty="0">
                          <a:effectLst/>
                          <a:latin typeface="Times New Roman" panose="02020603050405020304" pitchFamily="18" charset="0"/>
                          <a:cs typeface="Times New Roman" panose="02020603050405020304" pitchFamily="18" charset="0"/>
                        </a:rPr>
                        <a:t>обучения </a:t>
                      </a:r>
                      <a:endParaRPr lang="ru-RU" sz="1400" i="0" kern="50" dirty="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30</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kk-KZ" sz="1400" i="0" kern="50" spc="10">
                          <a:effectLst/>
                          <a:latin typeface="Times New Roman" panose="02020603050405020304" pitchFamily="18" charset="0"/>
                          <a:cs typeface="Times New Roman" panose="02020603050405020304" pitchFamily="18" charset="0"/>
                        </a:rPr>
                        <a:t>50%</a:t>
                      </a:r>
                      <a:endParaRPr lang="kk-KZ"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kk-KZ" sz="1400" i="0" kern="50" spc="10">
                          <a:effectLst/>
                          <a:latin typeface="Times New Roman" panose="02020603050405020304" pitchFamily="18" charset="0"/>
                          <a:cs typeface="Times New Roman" panose="02020603050405020304" pitchFamily="18" charset="0"/>
                        </a:rPr>
                        <a:t>15</a:t>
                      </a:r>
                      <a:endParaRPr lang="kk-KZ"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extLst>
                  <a:ext uri="{0D108BD9-81ED-4DB2-BD59-A6C34878D82A}">
                    <a16:rowId xmlns:a16="http://schemas.microsoft.com/office/drawing/2014/main" val="10004"/>
                  </a:ext>
                </a:extLst>
              </a:tr>
              <a:tr h="335256">
                <a:tc rowSpan="2">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Педагог-</a:t>
                      </a:r>
                      <a:endParaRPr lang="ru-RU" sz="1400" i="0" kern="5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исследователь</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Содержание учебного предмета</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70</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80%</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56</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extLst>
                  <a:ext uri="{0D108BD9-81ED-4DB2-BD59-A6C34878D82A}">
                    <a16:rowId xmlns:a16="http://schemas.microsoft.com/office/drawing/2014/main" val="10005"/>
                  </a:ext>
                </a:extLst>
              </a:tr>
              <a:tr h="502885">
                <a:tc vMerge="1">
                  <a:txBody>
                    <a:bodyPr/>
                    <a:lstStyle/>
                    <a:p>
                      <a:endParaRPr lang=""/>
                    </a:p>
                  </a:txBody>
                  <a:tcPr/>
                </a:tc>
                <a:tc>
                  <a:txBody>
                    <a:bodyPr/>
                    <a:lstStyle/>
                    <a:p>
                      <a:pPr algn="just">
                        <a:lnSpc>
                          <a:spcPct val="107000"/>
                        </a:lnSpc>
                        <a:spcAft>
                          <a:spcPts val="0"/>
                        </a:spcAft>
                      </a:pPr>
                      <a:r>
                        <a:rPr lang="ru-RU" sz="1400" i="0" kern="50" spc="10" dirty="0" err="1">
                          <a:effectLst/>
                          <a:latin typeface="Times New Roman" panose="02020603050405020304" pitchFamily="18" charset="0"/>
                          <a:cs typeface="Times New Roman" panose="02020603050405020304" pitchFamily="18" charset="0"/>
                        </a:rPr>
                        <a:t>Педагогикаметодика</a:t>
                      </a:r>
                      <a:endParaRPr lang="ru-RU" sz="1400" i="0" kern="50" dirty="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ru-RU" sz="1400" i="0" kern="50" spc="10" dirty="0">
                          <a:effectLst/>
                          <a:latin typeface="Times New Roman" panose="02020603050405020304" pitchFamily="18" charset="0"/>
                          <a:cs typeface="Times New Roman" panose="02020603050405020304" pitchFamily="18" charset="0"/>
                        </a:rPr>
                        <a:t>обучения </a:t>
                      </a:r>
                      <a:endParaRPr lang="ru-RU" sz="1400" i="0" kern="50" dirty="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30</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kk-KZ" sz="1400" i="0" kern="50" spc="10">
                          <a:effectLst/>
                          <a:latin typeface="Times New Roman" panose="02020603050405020304" pitchFamily="18" charset="0"/>
                          <a:cs typeface="Times New Roman" panose="02020603050405020304" pitchFamily="18" charset="0"/>
                        </a:rPr>
                        <a:t>60%</a:t>
                      </a:r>
                      <a:endParaRPr lang="kk-KZ"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kk-KZ" sz="1400" i="0" kern="50" spc="10">
                          <a:effectLst/>
                          <a:latin typeface="Times New Roman" panose="02020603050405020304" pitchFamily="18" charset="0"/>
                          <a:cs typeface="Times New Roman" panose="02020603050405020304" pitchFamily="18" charset="0"/>
                        </a:rPr>
                        <a:t>18</a:t>
                      </a:r>
                      <a:endParaRPr lang="kk-KZ"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extLst>
                  <a:ext uri="{0D108BD9-81ED-4DB2-BD59-A6C34878D82A}">
                    <a16:rowId xmlns:a16="http://schemas.microsoft.com/office/drawing/2014/main" val="10006"/>
                  </a:ext>
                </a:extLst>
              </a:tr>
              <a:tr h="335256">
                <a:tc rowSpan="2">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Педагог-</a:t>
                      </a:r>
                      <a:endParaRPr lang="ru-RU" sz="1400" i="0" kern="5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мастер</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Содержание учебного предмета</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70</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90%</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63</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extLst>
                  <a:ext uri="{0D108BD9-81ED-4DB2-BD59-A6C34878D82A}">
                    <a16:rowId xmlns:a16="http://schemas.microsoft.com/office/drawing/2014/main" val="10007"/>
                  </a:ext>
                </a:extLst>
              </a:tr>
              <a:tr h="502885">
                <a:tc vMerge="1">
                  <a:txBody>
                    <a:bodyPr/>
                    <a:lstStyle/>
                    <a:p>
                      <a:endParaRPr lang=""/>
                    </a:p>
                  </a:txBody>
                  <a:tcPr/>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Педагогика,</a:t>
                      </a:r>
                      <a:endParaRPr lang="ru-RU" sz="1400" i="0" kern="5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методика</a:t>
                      </a:r>
                      <a:endParaRPr lang="ru-RU" sz="1400" i="0" kern="5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обучения </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ru-RU" sz="1400" i="0" kern="50" spc="10">
                          <a:effectLst/>
                          <a:latin typeface="Times New Roman" panose="02020603050405020304" pitchFamily="18" charset="0"/>
                          <a:cs typeface="Times New Roman" panose="02020603050405020304" pitchFamily="18" charset="0"/>
                        </a:rPr>
                        <a:t>30</a:t>
                      </a:r>
                      <a:endParaRPr lang="ru-RU"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kk-KZ" sz="1400" i="0" kern="50" spc="10">
                          <a:effectLst/>
                          <a:latin typeface="Times New Roman" panose="02020603050405020304" pitchFamily="18" charset="0"/>
                          <a:cs typeface="Times New Roman" panose="02020603050405020304" pitchFamily="18" charset="0"/>
                        </a:rPr>
                        <a:t>70%</a:t>
                      </a:r>
                      <a:endParaRPr lang="kk-KZ" sz="1400" i="0" kern="50">
                        <a:effectLst/>
                        <a:latin typeface="Times New Roman" panose="02020603050405020304" pitchFamily="18" charset="0"/>
                        <a:ea typeface="Times New Roman"/>
                        <a:cs typeface="Times New Roman" panose="02020603050405020304" pitchFamily="18" charset="0"/>
                      </a:endParaRPr>
                    </a:p>
                  </a:txBody>
                  <a:tcPr marL="50358" marR="50358" marT="0" marB="0"/>
                </a:tc>
                <a:tc>
                  <a:txBody>
                    <a:bodyPr/>
                    <a:lstStyle/>
                    <a:p>
                      <a:pPr algn="just">
                        <a:lnSpc>
                          <a:spcPct val="107000"/>
                        </a:lnSpc>
                        <a:spcAft>
                          <a:spcPts val="0"/>
                        </a:spcAft>
                      </a:pPr>
                      <a:r>
                        <a:rPr lang="kk-KZ" sz="1400" i="0" kern="50" spc="10" dirty="0">
                          <a:effectLst/>
                          <a:latin typeface="Times New Roman" panose="02020603050405020304" pitchFamily="18" charset="0"/>
                          <a:cs typeface="Times New Roman" panose="02020603050405020304" pitchFamily="18" charset="0"/>
                        </a:rPr>
                        <a:t>21</a:t>
                      </a:r>
                      <a:endParaRPr lang="kk-KZ" sz="1400" i="0" kern="50" dirty="0">
                        <a:effectLst/>
                        <a:latin typeface="Times New Roman" panose="02020603050405020304" pitchFamily="18" charset="0"/>
                        <a:ea typeface="Times New Roman"/>
                        <a:cs typeface="Times New Roman" panose="02020603050405020304" pitchFamily="18" charset="0"/>
                      </a:endParaRPr>
                    </a:p>
                  </a:txBody>
                  <a:tcPr marL="50358" marR="50358"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1822589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endParaRPr lang="ru-RU" sz="1600" kern="50" dirty="0">
              <a:solidFill>
                <a:srgbClr val="000000"/>
              </a:solidFill>
              <a:latin typeface="Times New Roman"/>
              <a:ea typeface="Times New Roman"/>
            </a:endParaRPr>
          </a:p>
          <a:p>
            <a:pPr indent="449580">
              <a:spcAft>
                <a:spcPts val="0"/>
              </a:spcAft>
            </a:pPr>
            <a:r>
              <a:rPr lang="ru-RU" sz="1100" dirty="0">
                <a:latin typeface="Times New Roman"/>
                <a:ea typeface="Times New Roman"/>
              </a:rPr>
              <a:t> </a:t>
            </a:r>
            <a:endParaRPr lang="ru-RU" sz="1400" b="1" kern="50" dirty="0">
              <a:solidFill>
                <a:srgbClr val="FF0000"/>
              </a:solidFill>
              <a:latin typeface="Times New Roman"/>
              <a:ea typeface="Times New Roman"/>
            </a:endParaRPr>
          </a:p>
        </p:txBody>
      </p:sp>
      <p:sp>
        <p:nvSpPr>
          <p:cNvPr id="9" name="Rectangle 1"/>
          <p:cNvSpPr>
            <a:spLocks noChangeArrowheads="1"/>
          </p:cNvSpPr>
          <p:nvPr/>
        </p:nvSpPr>
        <p:spPr bwMode="auto">
          <a:xfrm>
            <a:off x="251521" y="368287"/>
            <a:ext cx="849694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a:spcAft>
                <a:spcPts val="0"/>
              </a:spcAft>
            </a:pPr>
            <a:r>
              <a:rPr lang="ru-RU" sz="1400" b="1" kern="50" spc="10" dirty="0">
                <a:solidFill>
                  <a:srgbClr val="000000"/>
                </a:solidFill>
                <a:latin typeface="Times New Roman"/>
                <a:ea typeface="Times New Roman"/>
              </a:rPr>
              <a:t>Для педагогов по физической культуре по выбору:</a:t>
            </a:r>
            <a:endParaRPr lang="ru-RU" sz="1200" b="1" kern="50" dirty="0">
              <a:latin typeface="Times New Roman"/>
              <a:ea typeface="Times New Roman"/>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4177270510"/>
              </p:ext>
            </p:extLst>
          </p:nvPr>
        </p:nvGraphicFramePr>
        <p:xfrm>
          <a:off x="323530" y="1060784"/>
          <a:ext cx="8280917" cy="4525962"/>
        </p:xfrm>
        <a:graphic>
          <a:graphicData uri="http://schemas.openxmlformats.org/drawingml/2006/table">
            <a:tbl>
              <a:tblPr>
                <a:tableStyleId>{5C22544A-7EE6-4342-B048-85BDC9FD1C3A}</a:tableStyleId>
              </a:tblPr>
              <a:tblGrid>
                <a:gridCol w="1512166">
                  <a:extLst>
                    <a:ext uri="{9D8B030D-6E8A-4147-A177-3AD203B41FA5}">
                      <a16:colId xmlns:a16="http://schemas.microsoft.com/office/drawing/2014/main" val="20000"/>
                    </a:ext>
                  </a:extLst>
                </a:gridCol>
                <a:gridCol w="2736304">
                  <a:extLst>
                    <a:ext uri="{9D8B030D-6E8A-4147-A177-3AD203B41FA5}">
                      <a16:colId xmlns:a16="http://schemas.microsoft.com/office/drawing/2014/main" val="20001"/>
                    </a:ext>
                  </a:extLst>
                </a:gridCol>
                <a:gridCol w="1342120">
                  <a:extLst>
                    <a:ext uri="{9D8B030D-6E8A-4147-A177-3AD203B41FA5}">
                      <a16:colId xmlns:a16="http://schemas.microsoft.com/office/drawing/2014/main" val="20002"/>
                    </a:ext>
                  </a:extLst>
                </a:gridCol>
                <a:gridCol w="1449802">
                  <a:extLst>
                    <a:ext uri="{9D8B030D-6E8A-4147-A177-3AD203B41FA5}">
                      <a16:colId xmlns:a16="http://schemas.microsoft.com/office/drawing/2014/main" val="20003"/>
                    </a:ext>
                  </a:extLst>
                </a:gridCol>
                <a:gridCol w="1240525">
                  <a:extLst>
                    <a:ext uri="{9D8B030D-6E8A-4147-A177-3AD203B41FA5}">
                      <a16:colId xmlns:a16="http://schemas.microsoft.com/office/drawing/2014/main" val="20004"/>
                    </a:ext>
                  </a:extLst>
                </a:gridCol>
              </a:tblGrid>
              <a:tr h="1173398">
                <a:tc>
                  <a:txBody>
                    <a:bodyPr/>
                    <a:lstStyle/>
                    <a:p>
                      <a:pPr algn="just">
                        <a:lnSpc>
                          <a:spcPct val="107000"/>
                        </a:lnSpc>
                        <a:spcAft>
                          <a:spcPts val="0"/>
                        </a:spcAft>
                      </a:pPr>
                      <a:r>
                        <a:rPr lang="ru-RU" sz="1400" kern="50" spc="10" dirty="0">
                          <a:effectLst/>
                        </a:rPr>
                        <a:t>Категории</a:t>
                      </a:r>
                      <a:endParaRPr lang="ru-RU" sz="1400" kern="50" dirty="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Блок</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Баллы по предметам</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Для прохождения квалификационного теста (%)</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Для прохождения квалификационного теста (баллы)</a:t>
                      </a:r>
                      <a:endParaRPr lang="ru-RU" sz="1400" kern="50">
                        <a:effectLst/>
                        <a:latin typeface="Times New Roman"/>
                        <a:ea typeface="Times New Roman"/>
                        <a:cs typeface="Times New Roman"/>
                      </a:endParaRPr>
                    </a:p>
                  </a:txBody>
                  <a:tcPr marL="50358" marR="50358" marT="0" marB="0"/>
                </a:tc>
                <a:extLst>
                  <a:ext uri="{0D108BD9-81ED-4DB2-BD59-A6C34878D82A}">
                    <a16:rowId xmlns:a16="http://schemas.microsoft.com/office/drawing/2014/main" val="10000"/>
                  </a:ext>
                </a:extLst>
              </a:tr>
              <a:tr h="335256">
                <a:tc rowSpan="2">
                  <a:txBody>
                    <a:bodyPr/>
                    <a:lstStyle/>
                    <a:p>
                      <a:pPr algn="just">
                        <a:lnSpc>
                          <a:spcPct val="107000"/>
                        </a:lnSpc>
                        <a:spcAft>
                          <a:spcPts val="0"/>
                        </a:spcAft>
                      </a:pPr>
                      <a:r>
                        <a:rPr lang="ru-RU" sz="1400" kern="50" spc="10">
                          <a:effectLst/>
                        </a:rPr>
                        <a:t>Педагог-</a:t>
                      </a:r>
                      <a:endParaRPr lang="ru-RU" sz="1400" kern="50">
                        <a:effectLst/>
                      </a:endParaRPr>
                    </a:p>
                    <a:p>
                      <a:pPr algn="just">
                        <a:lnSpc>
                          <a:spcPct val="107000"/>
                        </a:lnSpc>
                        <a:spcAft>
                          <a:spcPts val="0"/>
                        </a:spcAft>
                      </a:pPr>
                      <a:r>
                        <a:rPr lang="ru-RU" sz="1400" kern="50" spc="10">
                          <a:effectLst/>
                        </a:rPr>
                        <a:t>модератор</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Содержание учебного предмета</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70</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60%</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42</a:t>
                      </a:r>
                      <a:endParaRPr lang="ru-RU" sz="1400" kern="50">
                        <a:effectLst/>
                        <a:latin typeface="Times New Roman"/>
                        <a:ea typeface="Times New Roman"/>
                        <a:cs typeface="Times New Roman"/>
                      </a:endParaRPr>
                    </a:p>
                  </a:txBody>
                  <a:tcPr marL="50358" marR="50358" marT="0" marB="0"/>
                </a:tc>
                <a:extLst>
                  <a:ext uri="{0D108BD9-81ED-4DB2-BD59-A6C34878D82A}">
                    <a16:rowId xmlns:a16="http://schemas.microsoft.com/office/drawing/2014/main" val="10001"/>
                  </a:ext>
                </a:extLst>
              </a:tr>
              <a:tr h="502885">
                <a:tc vMerge="1">
                  <a:txBody>
                    <a:bodyPr/>
                    <a:lstStyle/>
                    <a:p>
                      <a:endParaRPr lang=""/>
                    </a:p>
                  </a:txBody>
                  <a:tcPr/>
                </a:tc>
                <a:tc>
                  <a:txBody>
                    <a:bodyPr/>
                    <a:lstStyle/>
                    <a:p>
                      <a:pPr algn="just">
                        <a:lnSpc>
                          <a:spcPct val="107000"/>
                        </a:lnSpc>
                        <a:spcAft>
                          <a:spcPts val="0"/>
                        </a:spcAft>
                      </a:pPr>
                      <a:r>
                        <a:rPr lang="ru-RU" sz="1400" kern="50" spc="10" dirty="0" err="1">
                          <a:effectLst/>
                        </a:rPr>
                        <a:t>Педагогика,методика</a:t>
                      </a:r>
                      <a:endParaRPr lang="ru-RU" sz="1400" kern="50" dirty="0">
                        <a:effectLst/>
                      </a:endParaRPr>
                    </a:p>
                    <a:p>
                      <a:pPr algn="just">
                        <a:lnSpc>
                          <a:spcPct val="107000"/>
                        </a:lnSpc>
                        <a:spcAft>
                          <a:spcPts val="0"/>
                        </a:spcAft>
                      </a:pPr>
                      <a:r>
                        <a:rPr lang="ru-RU" sz="1400" kern="50" spc="10" dirty="0">
                          <a:effectLst/>
                        </a:rPr>
                        <a:t>обучения </a:t>
                      </a:r>
                      <a:endParaRPr lang="ru-RU" sz="1400" kern="50" dirty="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30</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kk-KZ" sz="1400" kern="50" spc="10">
                          <a:effectLst/>
                        </a:rPr>
                        <a:t>40%</a:t>
                      </a:r>
                      <a:endParaRPr lang="kk-KZ"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kk-KZ" sz="1400" kern="50" spc="10">
                          <a:effectLst/>
                        </a:rPr>
                        <a:t>12</a:t>
                      </a:r>
                      <a:endParaRPr lang="kk-KZ" sz="1400" kern="50">
                        <a:effectLst/>
                        <a:latin typeface="Times New Roman"/>
                        <a:ea typeface="Times New Roman"/>
                        <a:cs typeface="Times New Roman"/>
                      </a:endParaRPr>
                    </a:p>
                  </a:txBody>
                  <a:tcPr marL="50358" marR="50358" marT="0" marB="0"/>
                </a:tc>
                <a:extLst>
                  <a:ext uri="{0D108BD9-81ED-4DB2-BD59-A6C34878D82A}">
                    <a16:rowId xmlns:a16="http://schemas.microsoft.com/office/drawing/2014/main" val="10002"/>
                  </a:ext>
                </a:extLst>
              </a:tr>
              <a:tr h="335256">
                <a:tc rowSpan="2">
                  <a:txBody>
                    <a:bodyPr/>
                    <a:lstStyle/>
                    <a:p>
                      <a:pPr algn="just">
                        <a:lnSpc>
                          <a:spcPct val="107000"/>
                        </a:lnSpc>
                        <a:spcAft>
                          <a:spcPts val="0"/>
                        </a:spcAft>
                      </a:pPr>
                      <a:r>
                        <a:rPr lang="ru-RU" sz="1400" kern="50" spc="10">
                          <a:effectLst/>
                        </a:rPr>
                        <a:t>Педагог-</a:t>
                      </a:r>
                      <a:endParaRPr lang="ru-RU" sz="1400" kern="50">
                        <a:effectLst/>
                      </a:endParaRPr>
                    </a:p>
                    <a:p>
                      <a:pPr algn="just">
                        <a:lnSpc>
                          <a:spcPct val="107000"/>
                        </a:lnSpc>
                        <a:spcAft>
                          <a:spcPts val="0"/>
                        </a:spcAft>
                      </a:pPr>
                      <a:r>
                        <a:rPr lang="ru-RU" sz="1400" kern="50" spc="10">
                          <a:effectLst/>
                        </a:rPr>
                        <a:t>эксперт</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Содержание учебного предмета</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70</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70%</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49</a:t>
                      </a:r>
                      <a:endParaRPr lang="ru-RU" sz="1400" kern="50">
                        <a:effectLst/>
                        <a:latin typeface="Times New Roman"/>
                        <a:ea typeface="Times New Roman"/>
                        <a:cs typeface="Times New Roman"/>
                      </a:endParaRPr>
                    </a:p>
                  </a:txBody>
                  <a:tcPr marL="50358" marR="50358" marT="0" marB="0"/>
                </a:tc>
                <a:extLst>
                  <a:ext uri="{0D108BD9-81ED-4DB2-BD59-A6C34878D82A}">
                    <a16:rowId xmlns:a16="http://schemas.microsoft.com/office/drawing/2014/main" val="10003"/>
                  </a:ext>
                </a:extLst>
              </a:tr>
              <a:tr h="502885">
                <a:tc vMerge="1">
                  <a:txBody>
                    <a:bodyPr/>
                    <a:lstStyle/>
                    <a:p>
                      <a:endParaRPr lang=""/>
                    </a:p>
                  </a:txBody>
                  <a:tcPr/>
                </a:tc>
                <a:tc>
                  <a:txBody>
                    <a:bodyPr/>
                    <a:lstStyle/>
                    <a:p>
                      <a:pPr algn="just">
                        <a:lnSpc>
                          <a:spcPct val="107000"/>
                        </a:lnSpc>
                        <a:spcAft>
                          <a:spcPts val="0"/>
                        </a:spcAft>
                      </a:pPr>
                      <a:r>
                        <a:rPr lang="ru-RU" sz="1400" kern="50" spc="10" dirty="0" err="1">
                          <a:effectLst/>
                        </a:rPr>
                        <a:t>Педагогика,методика</a:t>
                      </a:r>
                      <a:endParaRPr lang="ru-RU" sz="1400" kern="50" dirty="0">
                        <a:effectLst/>
                      </a:endParaRPr>
                    </a:p>
                    <a:p>
                      <a:pPr algn="just">
                        <a:lnSpc>
                          <a:spcPct val="107000"/>
                        </a:lnSpc>
                        <a:spcAft>
                          <a:spcPts val="0"/>
                        </a:spcAft>
                      </a:pPr>
                      <a:r>
                        <a:rPr lang="ru-RU" sz="1400" kern="50" spc="10" dirty="0">
                          <a:effectLst/>
                        </a:rPr>
                        <a:t>обучения </a:t>
                      </a:r>
                      <a:endParaRPr lang="ru-RU" sz="1400" kern="50" dirty="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30</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kk-KZ" sz="1400" kern="50" spc="10">
                          <a:effectLst/>
                        </a:rPr>
                        <a:t>50%</a:t>
                      </a:r>
                      <a:endParaRPr lang="kk-KZ"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kk-KZ" sz="1400" kern="50" spc="10">
                          <a:effectLst/>
                        </a:rPr>
                        <a:t>15</a:t>
                      </a:r>
                      <a:endParaRPr lang="kk-KZ" sz="1400" kern="50">
                        <a:effectLst/>
                        <a:latin typeface="Times New Roman"/>
                        <a:ea typeface="Times New Roman"/>
                        <a:cs typeface="Times New Roman"/>
                      </a:endParaRPr>
                    </a:p>
                  </a:txBody>
                  <a:tcPr marL="50358" marR="50358" marT="0" marB="0"/>
                </a:tc>
                <a:extLst>
                  <a:ext uri="{0D108BD9-81ED-4DB2-BD59-A6C34878D82A}">
                    <a16:rowId xmlns:a16="http://schemas.microsoft.com/office/drawing/2014/main" val="10004"/>
                  </a:ext>
                </a:extLst>
              </a:tr>
              <a:tr h="335256">
                <a:tc rowSpan="2">
                  <a:txBody>
                    <a:bodyPr/>
                    <a:lstStyle/>
                    <a:p>
                      <a:pPr algn="just">
                        <a:lnSpc>
                          <a:spcPct val="107000"/>
                        </a:lnSpc>
                        <a:spcAft>
                          <a:spcPts val="0"/>
                        </a:spcAft>
                      </a:pPr>
                      <a:r>
                        <a:rPr lang="ru-RU" sz="1400" kern="50" spc="10">
                          <a:effectLst/>
                        </a:rPr>
                        <a:t>Педагог-</a:t>
                      </a:r>
                      <a:endParaRPr lang="ru-RU" sz="1400" kern="50">
                        <a:effectLst/>
                      </a:endParaRPr>
                    </a:p>
                    <a:p>
                      <a:pPr algn="just">
                        <a:lnSpc>
                          <a:spcPct val="107000"/>
                        </a:lnSpc>
                        <a:spcAft>
                          <a:spcPts val="0"/>
                        </a:spcAft>
                      </a:pPr>
                      <a:r>
                        <a:rPr lang="ru-RU" sz="1400" kern="50" spc="10">
                          <a:effectLst/>
                        </a:rPr>
                        <a:t>исследователь</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Содержание учебного предмета</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70</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80%</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56</a:t>
                      </a:r>
                      <a:endParaRPr lang="ru-RU" sz="1400" kern="50">
                        <a:effectLst/>
                        <a:latin typeface="Times New Roman"/>
                        <a:ea typeface="Times New Roman"/>
                        <a:cs typeface="Times New Roman"/>
                      </a:endParaRPr>
                    </a:p>
                  </a:txBody>
                  <a:tcPr marL="50358" marR="50358" marT="0" marB="0"/>
                </a:tc>
                <a:extLst>
                  <a:ext uri="{0D108BD9-81ED-4DB2-BD59-A6C34878D82A}">
                    <a16:rowId xmlns:a16="http://schemas.microsoft.com/office/drawing/2014/main" val="10005"/>
                  </a:ext>
                </a:extLst>
              </a:tr>
              <a:tr h="502885">
                <a:tc vMerge="1">
                  <a:txBody>
                    <a:bodyPr/>
                    <a:lstStyle/>
                    <a:p>
                      <a:endParaRPr lang=""/>
                    </a:p>
                  </a:txBody>
                  <a:tcPr/>
                </a:tc>
                <a:tc>
                  <a:txBody>
                    <a:bodyPr/>
                    <a:lstStyle/>
                    <a:p>
                      <a:pPr algn="just">
                        <a:lnSpc>
                          <a:spcPct val="107000"/>
                        </a:lnSpc>
                        <a:spcAft>
                          <a:spcPts val="0"/>
                        </a:spcAft>
                      </a:pPr>
                      <a:r>
                        <a:rPr lang="ru-RU" sz="1400" kern="50" spc="10" dirty="0" err="1">
                          <a:effectLst/>
                        </a:rPr>
                        <a:t>Педагогика,методика</a:t>
                      </a:r>
                      <a:endParaRPr lang="ru-RU" sz="1400" kern="50" dirty="0">
                        <a:effectLst/>
                      </a:endParaRPr>
                    </a:p>
                    <a:p>
                      <a:pPr algn="just">
                        <a:lnSpc>
                          <a:spcPct val="107000"/>
                        </a:lnSpc>
                        <a:spcAft>
                          <a:spcPts val="0"/>
                        </a:spcAft>
                      </a:pPr>
                      <a:r>
                        <a:rPr lang="ru-RU" sz="1400" kern="50" spc="10" dirty="0">
                          <a:effectLst/>
                        </a:rPr>
                        <a:t>обучения </a:t>
                      </a:r>
                      <a:endParaRPr lang="ru-RU" sz="1400" kern="50" dirty="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30</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kk-KZ" sz="1400" kern="50" spc="10">
                          <a:effectLst/>
                        </a:rPr>
                        <a:t>60%</a:t>
                      </a:r>
                      <a:endParaRPr lang="kk-KZ"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kk-KZ" sz="1400" kern="50" spc="10">
                          <a:effectLst/>
                        </a:rPr>
                        <a:t>18</a:t>
                      </a:r>
                      <a:endParaRPr lang="kk-KZ" sz="1400" kern="50">
                        <a:effectLst/>
                        <a:latin typeface="Times New Roman"/>
                        <a:ea typeface="Times New Roman"/>
                        <a:cs typeface="Times New Roman"/>
                      </a:endParaRPr>
                    </a:p>
                  </a:txBody>
                  <a:tcPr marL="50358" marR="50358" marT="0" marB="0"/>
                </a:tc>
                <a:extLst>
                  <a:ext uri="{0D108BD9-81ED-4DB2-BD59-A6C34878D82A}">
                    <a16:rowId xmlns:a16="http://schemas.microsoft.com/office/drawing/2014/main" val="10006"/>
                  </a:ext>
                </a:extLst>
              </a:tr>
              <a:tr h="335256">
                <a:tc rowSpan="2">
                  <a:txBody>
                    <a:bodyPr/>
                    <a:lstStyle/>
                    <a:p>
                      <a:pPr algn="just">
                        <a:lnSpc>
                          <a:spcPct val="107000"/>
                        </a:lnSpc>
                        <a:spcAft>
                          <a:spcPts val="0"/>
                        </a:spcAft>
                      </a:pPr>
                      <a:r>
                        <a:rPr lang="ru-RU" sz="1400" kern="50" spc="10">
                          <a:effectLst/>
                        </a:rPr>
                        <a:t>Педагог-</a:t>
                      </a:r>
                      <a:endParaRPr lang="ru-RU" sz="1400" kern="50">
                        <a:effectLst/>
                      </a:endParaRPr>
                    </a:p>
                    <a:p>
                      <a:pPr algn="just">
                        <a:lnSpc>
                          <a:spcPct val="107000"/>
                        </a:lnSpc>
                        <a:spcAft>
                          <a:spcPts val="0"/>
                        </a:spcAft>
                      </a:pPr>
                      <a:r>
                        <a:rPr lang="ru-RU" sz="1400" kern="50" spc="10">
                          <a:effectLst/>
                        </a:rPr>
                        <a:t>мастер</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Содержание учебного предмета</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70</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90%</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63</a:t>
                      </a:r>
                      <a:endParaRPr lang="ru-RU" sz="1400" kern="50">
                        <a:effectLst/>
                        <a:latin typeface="Times New Roman"/>
                        <a:ea typeface="Times New Roman"/>
                        <a:cs typeface="Times New Roman"/>
                      </a:endParaRPr>
                    </a:p>
                  </a:txBody>
                  <a:tcPr marL="50358" marR="50358" marT="0" marB="0"/>
                </a:tc>
                <a:extLst>
                  <a:ext uri="{0D108BD9-81ED-4DB2-BD59-A6C34878D82A}">
                    <a16:rowId xmlns:a16="http://schemas.microsoft.com/office/drawing/2014/main" val="10007"/>
                  </a:ext>
                </a:extLst>
              </a:tr>
              <a:tr h="502885">
                <a:tc vMerge="1">
                  <a:txBody>
                    <a:bodyPr/>
                    <a:lstStyle/>
                    <a:p>
                      <a:endParaRPr lang=""/>
                    </a:p>
                  </a:txBody>
                  <a:tcPr/>
                </a:tc>
                <a:tc>
                  <a:txBody>
                    <a:bodyPr/>
                    <a:lstStyle/>
                    <a:p>
                      <a:pPr algn="just">
                        <a:lnSpc>
                          <a:spcPct val="107000"/>
                        </a:lnSpc>
                        <a:spcAft>
                          <a:spcPts val="0"/>
                        </a:spcAft>
                      </a:pPr>
                      <a:r>
                        <a:rPr lang="ru-RU" sz="1400" kern="50" spc="10" dirty="0" err="1">
                          <a:effectLst/>
                        </a:rPr>
                        <a:t>Педагогика,методика</a:t>
                      </a:r>
                      <a:endParaRPr lang="ru-RU" sz="1400" kern="50" dirty="0">
                        <a:effectLst/>
                      </a:endParaRPr>
                    </a:p>
                    <a:p>
                      <a:pPr algn="just">
                        <a:lnSpc>
                          <a:spcPct val="107000"/>
                        </a:lnSpc>
                        <a:spcAft>
                          <a:spcPts val="0"/>
                        </a:spcAft>
                      </a:pPr>
                      <a:r>
                        <a:rPr lang="ru-RU" sz="1400" kern="50" spc="10" dirty="0">
                          <a:effectLst/>
                        </a:rPr>
                        <a:t>обучения </a:t>
                      </a:r>
                      <a:endParaRPr lang="ru-RU" sz="1400" kern="50" dirty="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ru-RU" sz="1400" kern="50" spc="10">
                          <a:effectLst/>
                        </a:rPr>
                        <a:t>30</a:t>
                      </a:r>
                      <a:endParaRPr lang="ru-RU"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kk-KZ" sz="1400" kern="50" spc="10">
                          <a:effectLst/>
                        </a:rPr>
                        <a:t>70%</a:t>
                      </a:r>
                      <a:endParaRPr lang="kk-KZ" sz="1400" kern="50">
                        <a:effectLst/>
                        <a:latin typeface="Times New Roman"/>
                        <a:ea typeface="Times New Roman"/>
                        <a:cs typeface="Times New Roman"/>
                      </a:endParaRPr>
                    </a:p>
                  </a:txBody>
                  <a:tcPr marL="50358" marR="50358" marT="0" marB="0"/>
                </a:tc>
                <a:tc>
                  <a:txBody>
                    <a:bodyPr/>
                    <a:lstStyle/>
                    <a:p>
                      <a:pPr algn="just">
                        <a:lnSpc>
                          <a:spcPct val="107000"/>
                        </a:lnSpc>
                        <a:spcAft>
                          <a:spcPts val="0"/>
                        </a:spcAft>
                      </a:pPr>
                      <a:r>
                        <a:rPr lang="kk-KZ" sz="1400" kern="50" spc="10" dirty="0">
                          <a:effectLst/>
                        </a:rPr>
                        <a:t>21</a:t>
                      </a:r>
                      <a:endParaRPr lang="kk-KZ" sz="1400" kern="50" dirty="0">
                        <a:effectLst/>
                        <a:latin typeface="Times New Roman"/>
                        <a:ea typeface="Times New Roman"/>
                        <a:cs typeface="Times New Roman"/>
                      </a:endParaRPr>
                    </a:p>
                  </a:txBody>
                  <a:tcPr marL="50358" marR="50358"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5554159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endParaRPr lang="ru-RU" sz="1600" kern="50" dirty="0">
              <a:solidFill>
                <a:srgbClr val="000000"/>
              </a:solidFill>
              <a:latin typeface="Times New Roman"/>
              <a:ea typeface="Times New Roman"/>
            </a:endParaRPr>
          </a:p>
          <a:p>
            <a:pPr indent="449580">
              <a:spcAft>
                <a:spcPts val="0"/>
              </a:spcAft>
            </a:pPr>
            <a:r>
              <a:rPr lang="ru-RU" sz="1100" dirty="0">
                <a:latin typeface="Times New Roman"/>
                <a:ea typeface="Times New Roman"/>
              </a:rPr>
              <a:t> </a:t>
            </a:r>
            <a:endParaRPr lang="ru-RU" sz="1400" b="1" kern="50" dirty="0">
              <a:solidFill>
                <a:srgbClr val="FF0000"/>
              </a:solidFill>
              <a:latin typeface="Times New Roman"/>
              <a:ea typeface="Times New Roman"/>
            </a:endParaRPr>
          </a:p>
        </p:txBody>
      </p:sp>
      <p:sp>
        <p:nvSpPr>
          <p:cNvPr id="9" name="Rectangle 1"/>
          <p:cNvSpPr>
            <a:spLocks noChangeArrowheads="1"/>
          </p:cNvSpPr>
          <p:nvPr/>
        </p:nvSpPr>
        <p:spPr bwMode="auto">
          <a:xfrm>
            <a:off x="251521" y="368287"/>
            <a:ext cx="849694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a:spcAft>
                <a:spcPts val="0"/>
              </a:spcAft>
            </a:pPr>
            <a:r>
              <a:rPr lang="ru-RU" sz="1400" b="1" kern="50" spc="10" dirty="0">
                <a:solidFill>
                  <a:srgbClr val="000000"/>
                </a:solidFill>
                <a:latin typeface="Times New Roman"/>
                <a:ea typeface="Times New Roman"/>
              </a:rPr>
              <a:t>Для педагогов по предметам «Информатика», «Цифровая грамотность»</a:t>
            </a:r>
            <a:endParaRPr lang="ru-RU" sz="1200" b="1" kern="50" dirty="0">
              <a:latin typeface="Times New Roman"/>
              <a:ea typeface="Times New Roman"/>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467511280"/>
              </p:ext>
            </p:extLst>
          </p:nvPr>
        </p:nvGraphicFramePr>
        <p:xfrm>
          <a:off x="250294" y="798100"/>
          <a:ext cx="8786202" cy="4795809"/>
        </p:xfrm>
        <a:graphic>
          <a:graphicData uri="http://schemas.openxmlformats.org/drawingml/2006/table">
            <a:tbl>
              <a:tblPr>
                <a:tableStyleId>{5C22544A-7EE6-4342-B048-85BDC9FD1C3A}</a:tableStyleId>
              </a:tblPr>
              <a:tblGrid>
                <a:gridCol w="1369378">
                  <a:extLst>
                    <a:ext uri="{9D8B030D-6E8A-4147-A177-3AD203B41FA5}">
                      <a16:colId xmlns:a16="http://schemas.microsoft.com/office/drawing/2014/main" val="20000"/>
                    </a:ext>
                  </a:extLst>
                </a:gridCol>
                <a:gridCol w="3168352">
                  <a:extLst>
                    <a:ext uri="{9D8B030D-6E8A-4147-A177-3AD203B41FA5}">
                      <a16:colId xmlns:a16="http://schemas.microsoft.com/office/drawing/2014/main" val="20001"/>
                    </a:ext>
                  </a:extLst>
                </a:gridCol>
                <a:gridCol w="1331910">
                  <a:extLst>
                    <a:ext uri="{9D8B030D-6E8A-4147-A177-3AD203B41FA5}">
                      <a16:colId xmlns:a16="http://schemas.microsoft.com/office/drawing/2014/main" val="20002"/>
                    </a:ext>
                  </a:extLst>
                </a:gridCol>
                <a:gridCol w="1533038">
                  <a:extLst>
                    <a:ext uri="{9D8B030D-6E8A-4147-A177-3AD203B41FA5}">
                      <a16:colId xmlns:a16="http://schemas.microsoft.com/office/drawing/2014/main" val="20003"/>
                    </a:ext>
                  </a:extLst>
                </a:gridCol>
                <a:gridCol w="1383524">
                  <a:extLst>
                    <a:ext uri="{9D8B030D-6E8A-4147-A177-3AD203B41FA5}">
                      <a16:colId xmlns:a16="http://schemas.microsoft.com/office/drawing/2014/main" val="20004"/>
                    </a:ext>
                  </a:extLst>
                </a:gridCol>
              </a:tblGrid>
              <a:tr h="856263">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Категории</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Блок</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Баллы по предметам</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Для прохождения квалификационного теста (%)</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Для прохождения квалификационного теста (баллы)</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extLst>
                  <a:ext uri="{0D108BD9-81ED-4DB2-BD59-A6C34878D82A}">
                    <a16:rowId xmlns:a16="http://schemas.microsoft.com/office/drawing/2014/main" val="10000"/>
                  </a:ext>
                </a:extLst>
              </a:tr>
              <a:tr h="244647">
                <a:tc rowSpan="2">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Педагог </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Педагогика, методика обучения</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30</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kk-KZ" sz="1400" kern="50" spc="10">
                          <a:effectLst/>
                          <a:latin typeface="Times New Roman" panose="02020603050405020304" pitchFamily="18" charset="0"/>
                          <a:cs typeface="Times New Roman" panose="02020603050405020304" pitchFamily="18" charset="0"/>
                        </a:rPr>
                        <a:t>30%</a:t>
                      </a:r>
                      <a:endParaRPr lang="kk-KZ"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kk-KZ" sz="1400" kern="50" spc="10">
                          <a:effectLst/>
                          <a:latin typeface="Times New Roman" panose="02020603050405020304" pitchFamily="18" charset="0"/>
                          <a:cs typeface="Times New Roman" panose="02020603050405020304" pitchFamily="18" charset="0"/>
                        </a:rPr>
                        <a:t>9</a:t>
                      </a:r>
                      <a:endParaRPr lang="kk-KZ" sz="1400" kern="50">
                        <a:effectLst/>
                        <a:latin typeface="Times New Roman" panose="02020603050405020304" pitchFamily="18" charset="0"/>
                        <a:ea typeface="Times New Roman"/>
                        <a:cs typeface="Times New Roman" panose="02020603050405020304" pitchFamily="18" charset="0"/>
                      </a:endParaRPr>
                    </a:p>
                  </a:txBody>
                  <a:tcPr marL="36748" marR="36748" marT="0" marB="0"/>
                </a:tc>
                <a:extLst>
                  <a:ext uri="{0D108BD9-81ED-4DB2-BD59-A6C34878D82A}">
                    <a16:rowId xmlns:a16="http://schemas.microsoft.com/office/drawing/2014/main" val="10001"/>
                  </a:ext>
                </a:extLst>
              </a:tr>
              <a:tr h="489293">
                <a:tc vMerge="1">
                  <a:txBody>
                    <a:bodyPr/>
                    <a:lstStyle/>
                    <a:p>
                      <a:endParaRPr lang=""/>
                    </a:p>
                  </a:txBody>
                  <a:tcPr/>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Содержание учебного предмета и программирование</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30</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50%</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15</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extLst>
                  <a:ext uri="{0D108BD9-81ED-4DB2-BD59-A6C34878D82A}">
                    <a16:rowId xmlns:a16="http://schemas.microsoft.com/office/drawing/2014/main" val="10002"/>
                  </a:ext>
                </a:extLst>
              </a:tr>
              <a:tr h="244647">
                <a:tc rowSpan="2">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Педагог-</a:t>
                      </a:r>
                      <a:endParaRPr lang="ru-RU" sz="1400" kern="5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модератор</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Педагогика, методика обучения</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30</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kk-KZ" sz="1400" kern="50" spc="10">
                          <a:effectLst/>
                          <a:latin typeface="Times New Roman" panose="02020603050405020304" pitchFamily="18" charset="0"/>
                          <a:cs typeface="Times New Roman" panose="02020603050405020304" pitchFamily="18" charset="0"/>
                        </a:rPr>
                        <a:t>40%</a:t>
                      </a:r>
                      <a:endParaRPr lang="kk-KZ"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12</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extLst>
                  <a:ext uri="{0D108BD9-81ED-4DB2-BD59-A6C34878D82A}">
                    <a16:rowId xmlns:a16="http://schemas.microsoft.com/office/drawing/2014/main" val="10003"/>
                  </a:ext>
                </a:extLst>
              </a:tr>
              <a:tr h="489293">
                <a:tc vMerge="1">
                  <a:txBody>
                    <a:bodyPr/>
                    <a:lstStyle/>
                    <a:p>
                      <a:endParaRPr lang=""/>
                    </a:p>
                  </a:txBody>
                  <a:tcPr/>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Содержание учебного предмета и программирование</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30</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60%</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18</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extLst>
                  <a:ext uri="{0D108BD9-81ED-4DB2-BD59-A6C34878D82A}">
                    <a16:rowId xmlns:a16="http://schemas.microsoft.com/office/drawing/2014/main" val="10004"/>
                  </a:ext>
                </a:extLst>
              </a:tr>
              <a:tr h="244647">
                <a:tc rowSpan="2">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Педагог-</a:t>
                      </a:r>
                      <a:endParaRPr lang="ru-RU" sz="1400" kern="5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эксперт</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Педагогика, методика обучения</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30</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kk-KZ" sz="1400" kern="50" spc="10">
                          <a:effectLst/>
                          <a:latin typeface="Times New Roman" panose="02020603050405020304" pitchFamily="18" charset="0"/>
                          <a:cs typeface="Times New Roman" panose="02020603050405020304" pitchFamily="18" charset="0"/>
                        </a:rPr>
                        <a:t>50%</a:t>
                      </a:r>
                      <a:endParaRPr lang="kk-KZ"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kk-KZ" sz="1400" kern="50" spc="10" dirty="0">
                          <a:effectLst/>
                          <a:latin typeface="Times New Roman" panose="02020603050405020304" pitchFamily="18" charset="0"/>
                          <a:cs typeface="Times New Roman" panose="02020603050405020304" pitchFamily="18" charset="0"/>
                        </a:rPr>
                        <a:t>15</a:t>
                      </a:r>
                      <a:endParaRPr lang="kk-KZ" sz="1400" kern="50" dirty="0">
                        <a:effectLst/>
                        <a:latin typeface="Times New Roman" panose="02020603050405020304" pitchFamily="18" charset="0"/>
                        <a:ea typeface="Times New Roman"/>
                        <a:cs typeface="Times New Roman" panose="02020603050405020304" pitchFamily="18" charset="0"/>
                      </a:endParaRPr>
                    </a:p>
                  </a:txBody>
                  <a:tcPr marL="36748" marR="36748" marT="0" marB="0"/>
                </a:tc>
                <a:extLst>
                  <a:ext uri="{0D108BD9-81ED-4DB2-BD59-A6C34878D82A}">
                    <a16:rowId xmlns:a16="http://schemas.microsoft.com/office/drawing/2014/main" val="10005"/>
                  </a:ext>
                </a:extLst>
              </a:tr>
              <a:tr h="489293">
                <a:tc vMerge="1">
                  <a:txBody>
                    <a:bodyPr/>
                    <a:lstStyle/>
                    <a:p>
                      <a:endParaRPr lang=""/>
                    </a:p>
                  </a:txBody>
                  <a:tcPr/>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Содержание учебного предмета и программирование</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30</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70%</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dirty="0">
                          <a:effectLst/>
                          <a:latin typeface="Times New Roman" panose="02020603050405020304" pitchFamily="18" charset="0"/>
                          <a:cs typeface="Times New Roman" panose="02020603050405020304" pitchFamily="18" charset="0"/>
                        </a:rPr>
                        <a:t>21</a:t>
                      </a:r>
                      <a:endParaRPr lang="ru-RU" sz="1400" kern="50" dirty="0">
                        <a:effectLst/>
                        <a:latin typeface="Times New Roman" panose="02020603050405020304" pitchFamily="18" charset="0"/>
                        <a:ea typeface="Times New Roman"/>
                        <a:cs typeface="Times New Roman" panose="02020603050405020304" pitchFamily="18" charset="0"/>
                      </a:endParaRPr>
                    </a:p>
                  </a:txBody>
                  <a:tcPr marL="36748" marR="36748" marT="0" marB="0"/>
                </a:tc>
                <a:extLst>
                  <a:ext uri="{0D108BD9-81ED-4DB2-BD59-A6C34878D82A}">
                    <a16:rowId xmlns:a16="http://schemas.microsoft.com/office/drawing/2014/main" val="10006"/>
                  </a:ext>
                </a:extLst>
              </a:tr>
              <a:tr h="244647">
                <a:tc rowSpan="2">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Педагог-</a:t>
                      </a:r>
                      <a:endParaRPr lang="ru-RU" sz="1400" kern="5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исследователь</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Педагогика, методика обучения</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30</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kk-KZ" sz="1400" kern="50" spc="10">
                          <a:effectLst/>
                          <a:latin typeface="Times New Roman" panose="02020603050405020304" pitchFamily="18" charset="0"/>
                          <a:cs typeface="Times New Roman" panose="02020603050405020304" pitchFamily="18" charset="0"/>
                        </a:rPr>
                        <a:t>60%</a:t>
                      </a:r>
                      <a:endParaRPr lang="kk-KZ"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kk-KZ" sz="1400" kern="50" spc="10" dirty="0">
                          <a:effectLst/>
                          <a:latin typeface="Times New Roman" panose="02020603050405020304" pitchFamily="18" charset="0"/>
                          <a:cs typeface="Times New Roman" panose="02020603050405020304" pitchFamily="18" charset="0"/>
                        </a:rPr>
                        <a:t>18</a:t>
                      </a:r>
                      <a:endParaRPr lang="kk-KZ" sz="1400" kern="50" dirty="0">
                        <a:effectLst/>
                        <a:latin typeface="Times New Roman" panose="02020603050405020304" pitchFamily="18" charset="0"/>
                        <a:ea typeface="Times New Roman"/>
                        <a:cs typeface="Times New Roman" panose="02020603050405020304" pitchFamily="18" charset="0"/>
                      </a:endParaRPr>
                    </a:p>
                  </a:txBody>
                  <a:tcPr marL="36748" marR="36748" marT="0" marB="0"/>
                </a:tc>
                <a:extLst>
                  <a:ext uri="{0D108BD9-81ED-4DB2-BD59-A6C34878D82A}">
                    <a16:rowId xmlns:a16="http://schemas.microsoft.com/office/drawing/2014/main" val="10007"/>
                  </a:ext>
                </a:extLst>
              </a:tr>
              <a:tr h="489293">
                <a:tc vMerge="1">
                  <a:txBody>
                    <a:bodyPr/>
                    <a:lstStyle/>
                    <a:p>
                      <a:endParaRPr lang=""/>
                    </a:p>
                  </a:txBody>
                  <a:tcPr/>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Содержание учебного предмета и программирование</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30</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80%</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dirty="0">
                          <a:effectLst/>
                          <a:latin typeface="Times New Roman" panose="02020603050405020304" pitchFamily="18" charset="0"/>
                          <a:cs typeface="Times New Roman" panose="02020603050405020304" pitchFamily="18" charset="0"/>
                        </a:rPr>
                        <a:t>24</a:t>
                      </a:r>
                      <a:endParaRPr lang="ru-RU" sz="1400" kern="50" dirty="0">
                        <a:effectLst/>
                        <a:latin typeface="Times New Roman" panose="02020603050405020304" pitchFamily="18" charset="0"/>
                        <a:ea typeface="Times New Roman"/>
                        <a:cs typeface="Times New Roman" panose="02020603050405020304" pitchFamily="18" charset="0"/>
                      </a:endParaRPr>
                    </a:p>
                  </a:txBody>
                  <a:tcPr marL="36748" marR="36748" marT="0" marB="0"/>
                </a:tc>
                <a:extLst>
                  <a:ext uri="{0D108BD9-81ED-4DB2-BD59-A6C34878D82A}">
                    <a16:rowId xmlns:a16="http://schemas.microsoft.com/office/drawing/2014/main" val="10008"/>
                  </a:ext>
                </a:extLst>
              </a:tr>
              <a:tr h="244647">
                <a:tc rowSpan="2">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Педагог-</a:t>
                      </a:r>
                      <a:endParaRPr lang="ru-RU" sz="1400" kern="5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мастер</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Педагогика, методика обучения</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3</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kk-KZ" sz="1400" kern="50" spc="10">
                          <a:effectLst/>
                          <a:latin typeface="Times New Roman" panose="02020603050405020304" pitchFamily="18" charset="0"/>
                          <a:cs typeface="Times New Roman" panose="02020603050405020304" pitchFamily="18" charset="0"/>
                        </a:rPr>
                        <a:t>70%</a:t>
                      </a:r>
                      <a:endParaRPr lang="kk-KZ"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21</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extLst>
                  <a:ext uri="{0D108BD9-81ED-4DB2-BD59-A6C34878D82A}">
                    <a16:rowId xmlns:a16="http://schemas.microsoft.com/office/drawing/2014/main" val="10009"/>
                  </a:ext>
                </a:extLst>
              </a:tr>
              <a:tr h="489293">
                <a:tc vMerge="1">
                  <a:txBody>
                    <a:bodyPr/>
                    <a:lstStyle/>
                    <a:p>
                      <a:endParaRPr lang=""/>
                    </a:p>
                  </a:txBody>
                  <a:tcPr/>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Содержание учебного предмета и программирование</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dirty="0">
                          <a:effectLst/>
                          <a:latin typeface="Times New Roman" panose="02020603050405020304" pitchFamily="18" charset="0"/>
                          <a:cs typeface="Times New Roman" panose="02020603050405020304" pitchFamily="18" charset="0"/>
                        </a:rPr>
                        <a:t>30</a:t>
                      </a:r>
                      <a:endParaRPr lang="ru-RU" sz="1400" kern="50" dirty="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a:effectLst/>
                          <a:latin typeface="Times New Roman" panose="02020603050405020304" pitchFamily="18" charset="0"/>
                          <a:cs typeface="Times New Roman" panose="02020603050405020304" pitchFamily="18" charset="0"/>
                        </a:rPr>
                        <a:t>90%</a:t>
                      </a:r>
                      <a:endParaRPr lang="ru-RU" sz="1400" kern="50">
                        <a:effectLst/>
                        <a:latin typeface="Times New Roman" panose="02020603050405020304" pitchFamily="18" charset="0"/>
                        <a:ea typeface="Times New Roman"/>
                        <a:cs typeface="Times New Roman" panose="02020603050405020304" pitchFamily="18" charset="0"/>
                      </a:endParaRPr>
                    </a:p>
                  </a:txBody>
                  <a:tcPr marL="36748" marR="36748" marT="0" marB="0"/>
                </a:tc>
                <a:tc>
                  <a:txBody>
                    <a:bodyPr/>
                    <a:lstStyle/>
                    <a:p>
                      <a:pPr algn="just">
                        <a:lnSpc>
                          <a:spcPct val="107000"/>
                        </a:lnSpc>
                        <a:spcAft>
                          <a:spcPts val="0"/>
                        </a:spcAft>
                      </a:pPr>
                      <a:r>
                        <a:rPr lang="ru-RU" sz="1400" kern="50" spc="10" dirty="0">
                          <a:effectLst/>
                          <a:latin typeface="Times New Roman" panose="02020603050405020304" pitchFamily="18" charset="0"/>
                          <a:cs typeface="Times New Roman" panose="02020603050405020304" pitchFamily="18" charset="0"/>
                        </a:rPr>
                        <a:t>27</a:t>
                      </a:r>
                      <a:endParaRPr lang="ru-RU" sz="1400" kern="50" dirty="0">
                        <a:effectLst/>
                        <a:latin typeface="Times New Roman" panose="02020603050405020304" pitchFamily="18" charset="0"/>
                        <a:ea typeface="Times New Roman"/>
                        <a:cs typeface="Times New Roman" panose="02020603050405020304" pitchFamily="18" charset="0"/>
                      </a:endParaRPr>
                    </a:p>
                  </a:txBody>
                  <a:tcPr marL="36748" marR="36748" marT="0" marB="0"/>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0950699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131" y="1198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r>
              <a:rPr lang="ru-RU" sz="1600" b="1" i="1" kern="50" dirty="0">
                <a:solidFill>
                  <a:srgbClr val="000000"/>
                </a:solidFill>
                <a:latin typeface="Times New Roman"/>
                <a:ea typeface="Times New Roman"/>
              </a:rPr>
              <a:t>Для руководителей организаций образования</a:t>
            </a:r>
          </a:p>
          <a:p>
            <a:pPr indent="449580">
              <a:spcAft>
                <a:spcPts val="0"/>
              </a:spcAft>
            </a:pPr>
            <a:r>
              <a:rPr lang="ru-RU" sz="1100" dirty="0">
                <a:latin typeface="Times New Roman"/>
                <a:ea typeface="Times New Roman"/>
              </a:rPr>
              <a:t> </a:t>
            </a:r>
            <a:endParaRPr lang="ru-RU" sz="1400" b="1" kern="50" dirty="0">
              <a:solidFill>
                <a:srgbClr val="FF0000"/>
              </a:solidFill>
              <a:latin typeface="Times New Roman"/>
              <a:ea typeface="Times New Roman"/>
            </a:endParaRPr>
          </a:p>
        </p:txBody>
      </p:sp>
      <p:graphicFrame>
        <p:nvGraphicFramePr>
          <p:cNvPr id="2" name="Объект 1">
            <a:extLst>
              <a:ext uri="{FF2B5EF4-FFF2-40B4-BE49-F238E27FC236}">
                <a16:creationId xmlns:a16="http://schemas.microsoft.com/office/drawing/2014/main" id="{ECA4D1F9-3D22-4E90-A856-240D1AB9B04A}"/>
              </a:ext>
            </a:extLst>
          </p:cNvPr>
          <p:cNvGraphicFramePr>
            <a:graphicFrameLocks noChangeAspect="1"/>
          </p:cNvGraphicFramePr>
          <p:nvPr>
            <p:extLst>
              <p:ext uri="{D42A27DB-BD31-4B8C-83A1-F6EECF244321}">
                <p14:modId xmlns:p14="http://schemas.microsoft.com/office/powerpoint/2010/main" val="3518847439"/>
              </p:ext>
            </p:extLst>
          </p:nvPr>
        </p:nvGraphicFramePr>
        <p:xfrm>
          <a:off x="25515" y="814502"/>
          <a:ext cx="8783638" cy="5743575"/>
        </p:xfrm>
        <a:graphic>
          <a:graphicData uri="http://schemas.openxmlformats.org/presentationml/2006/ole">
            <mc:AlternateContent xmlns:mc="http://schemas.openxmlformats.org/markup-compatibility/2006">
              <mc:Choice xmlns:v="urn:schemas-microsoft-com:vml" Requires="v">
                <p:oleObj spid="_x0000_s4101" name="Document" r:id="rId4" imgW="7244185" imgH="4752368" progId="Word.Document.12">
                  <p:embed/>
                </p:oleObj>
              </mc:Choice>
              <mc:Fallback>
                <p:oleObj name="Document" r:id="rId4" imgW="7244185" imgH="4752368" progId="Word.Document.12">
                  <p:embed/>
                  <p:pic>
                    <p:nvPicPr>
                      <p:cNvPr id="0" name=""/>
                      <p:cNvPicPr/>
                      <p:nvPr/>
                    </p:nvPicPr>
                    <p:blipFill>
                      <a:blip r:embed="rId5"/>
                      <a:stretch>
                        <a:fillRect/>
                      </a:stretch>
                    </p:blipFill>
                    <p:spPr>
                      <a:xfrm>
                        <a:off x="25515" y="814502"/>
                        <a:ext cx="8783638" cy="5743575"/>
                      </a:xfrm>
                      <a:prstGeom prst="rect">
                        <a:avLst/>
                      </a:prstGeom>
                    </p:spPr>
                  </p:pic>
                </p:oleObj>
              </mc:Fallback>
            </mc:AlternateContent>
          </a:graphicData>
        </a:graphic>
      </p:graphicFrame>
    </p:spTree>
    <p:extLst>
      <p:ext uri="{BB962C8B-B14F-4D97-AF65-F5344CB8AC3E}">
        <p14:creationId xmlns:p14="http://schemas.microsoft.com/office/powerpoint/2010/main" val="36410180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9222"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15000"/>
              </a:lnSpc>
              <a:spcAft>
                <a:spcPts val="1000"/>
              </a:spcAft>
            </a:pPr>
            <a:r>
              <a:rPr lang="ru-RU" sz="1800" b="1" dirty="0">
                <a:solidFill>
                  <a:srgbClr val="000000"/>
                </a:solidFill>
                <a:effectLst/>
                <a:latin typeface="Times New Roman" panose="02020603050405020304" pitchFamily="18" charset="0"/>
                <a:ea typeface="Times New Roman" panose="02020603050405020304" pitchFamily="18" charset="0"/>
              </a:rPr>
              <a:t>Критерии оценивания портфолио педагога организации дошкольного воспитания</a:t>
            </a:r>
            <a:r>
              <a:rPr lang="ru-KZ" b="1" dirty="0">
                <a:solidFill>
                  <a:srgbClr val="000000"/>
                </a:solidFill>
                <a:latin typeface="Times New Roman" panose="02020603050405020304" pitchFamily="18" charset="0"/>
                <a:ea typeface="Times New Roman" panose="02020603050405020304" pitchFamily="18" charset="0"/>
              </a:rPr>
              <a:t> </a:t>
            </a:r>
            <a:r>
              <a:rPr lang="ru-RU" sz="1800" b="1" dirty="0">
                <a:solidFill>
                  <a:srgbClr val="000000"/>
                </a:solidFill>
                <a:effectLst/>
                <a:latin typeface="Times New Roman" panose="02020603050405020304" pitchFamily="18" charset="0"/>
                <a:ea typeface="Times New Roman" panose="02020603050405020304" pitchFamily="18" charset="0"/>
              </a:rPr>
              <a:t>и обучения на присвоение (подтверждение) квалификационной категории</a:t>
            </a:r>
            <a:endParaRPr lang="ru-KZ" sz="1800" b="1" dirty="0">
              <a:solidFill>
                <a:srgbClr val="000000"/>
              </a:solidFill>
              <a:effectLst/>
              <a:latin typeface="Times New Roman" panose="02020603050405020304" pitchFamily="18" charset="0"/>
              <a:ea typeface="Times New Roman" panose="02020603050405020304" pitchFamily="18" charset="0"/>
            </a:endParaRPr>
          </a:p>
          <a:p>
            <a:pPr>
              <a:lnSpc>
                <a:spcPct val="115000"/>
              </a:lnSpc>
              <a:spcAft>
                <a:spcPts val="1000"/>
              </a:spcAft>
            </a:pPr>
            <a:endParaRPr lang="ru-RU" sz="1800" dirty="0">
              <a:effectLst/>
              <a:latin typeface="Times New Roman" panose="02020603050405020304" pitchFamily="18" charset="0"/>
              <a:ea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endParaRPr lang="ru-RU" sz="1600" kern="50" dirty="0">
              <a:solidFill>
                <a:srgbClr val="000000"/>
              </a:solidFill>
              <a:latin typeface="Times New Roman"/>
              <a:ea typeface="Times New Roman"/>
            </a:endParaRPr>
          </a:p>
          <a:p>
            <a:pPr indent="449580">
              <a:spcAft>
                <a:spcPts val="0"/>
              </a:spcAft>
            </a:pPr>
            <a:r>
              <a:rPr lang="ru-RU" sz="1100" dirty="0">
                <a:latin typeface="Times New Roman"/>
                <a:ea typeface="Times New Roman"/>
              </a:rPr>
              <a:t> </a:t>
            </a:r>
            <a:endParaRPr lang="ru-RU" sz="1400" b="1" kern="50" dirty="0">
              <a:solidFill>
                <a:srgbClr val="FF0000"/>
              </a:solidFill>
              <a:latin typeface="Times New Roman"/>
              <a:ea typeface="Times New Roman"/>
            </a:endParaRPr>
          </a:p>
        </p:txBody>
      </p:sp>
      <p:graphicFrame>
        <p:nvGraphicFramePr>
          <p:cNvPr id="2" name="Таблица 1">
            <a:extLst>
              <a:ext uri="{FF2B5EF4-FFF2-40B4-BE49-F238E27FC236}">
                <a16:creationId xmlns:a16="http://schemas.microsoft.com/office/drawing/2014/main" id="{65ADE4E4-5F88-4415-94AB-311E54EF9A85}"/>
              </a:ext>
            </a:extLst>
          </p:cNvPr>
          <p:cNvGraphicFramePr>
            <a:graphicFrameLocks noGrp="1"/>
          </p:cNvGraphicFramePr>
          <p:nvPr>
            <p:extLst>
              <p:ext uri="{D42A27DB-BD31-4B8C-83A1-F6EECF244321}">
                <p14:modId xmlns:p14="http://schemas.microsoft.com/office/powerpoint/2010/main" val="2155854088"/>
              </p:ext>
            </p:extLst>
          </p:nvPr>
        </p:nvGraphicFramePr>
        <p:xfrm>
          <a:off x="251520" y="1124745"/>
          <a:ext cx="8884073" cy="6271352"/>
        </p:xfrm>
        <a:graphic>
          <a:graphicData uri="http://schemas.openxmlformats.org/drawingml/2006/table">
            <a:tbl>
              <a:tblPr firstRow="1" firstCol="1" bandRow="1">
                <a:tableStyleId>{5C22544A-7EE6-4342-B048-85BDC9FD1C3A}</a:tableStyleId>
              </a:tblPr>
              <a:tblGrid>
                <a:gridCol w="2154192">
                  <a:extLst>
                    <a:ext uri="{9D8B030D-6E8A-4147-A177-3AD203B41FA5}">
                      <a16:colId xmlns:a16="http://schemas.microsoft.com/office/drawing/2014/main" val="195874416"/>
                    </a:ext>
                  </a:extLst>
                </a:gridCol>
                <a:gridCol w="2010579">
                  <a:extLst>
                    <a:ext uri="{9D8B030D-6E8A-4147-A177-3AD203B41FA5}">
                      <a16:colId xmlns:a16="http://schemas.microsoft.com/office/drawing/2014/main" val="1172738131"/>
                    </a:ext>
                  </a:extLst>
                </a:gridCol>
                <a:gridCol w="1436128">
                  <a:extLst>
                    <a:ext uri="{9D8B030D-6E8A-4147-A177-3AD203B41FA5}">
                      <a16:colId xmlns:a16="http://schemas.microsoft.com/office/drawing/2014/main" val="912720281"/>
                    </a:ext>
                  </a:extLst>
                </a:gridCol>
                <a:gridCol w="1507934">
                  <a:extLst>
                    <a:ext uri="{9D8B030D-6E8A-4147-A177-3AD203B41FA5}">
                      <a16:colId xmlns:a16="http://schemas.microsoft.com/office/drawing/2014/main" val="1882789867"/>
                    </a:ext>
                  </a:extLst>
                </a:gridCol>
                <a:gridCol w="1775240">
                  <a:extLst>
                    <a:ext uri="{9D8B030D-6E8A-4147-A177-3AD203B41FA5}">
                      <a16:colId xmlns:a16="http://schemas.microsoft.com/office/drawing/2014/main" val="122965012"/>
                    </a:ext>
                  </a:extLst>
                </a:gridCol>
              </a:tblGrid>
              <a:tr h="425339">
                <a:tc>
                  <a:txBody>
                    <a:bodyPr/>
                    <a:lstStyle/>
                    <a:p>
                      <a:pPr marL="12700" algn="just">
                        <a:lnSpc>
                          <a:spcPct val="115000"/>
                        </a:lnSpc>
                        <a:spcAft>
                          <a:spcPts val="100"/>
                        </a:spcAft>
                      </a:pPr>
                      <a:r>
                        <a:rPr lang="ru-RU" sz="1200" dirty="0">
                          <a:effectLst/>
                          <a:latin typeface="Times New Roman" panose="02020603050405020304" pitchFamily="18" charset="0"/>
                          <a:cs typeface="Times New Roman" panose="02020603050405020304" pitchFamily="18" charset="0"/>
                        </a:rPr>
                        <a:t> </a:t>
                      </a:r>
                    </a:p>
                    <a:p>
                      <a:pPr marL="12700" algn="just">
                        <a:lnSpc>
                          <a:spcPct val="115000"/>
                        </a:lnSpc>
                        <a:spcAft>
                          <a:spcPts val="10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gridSpan="4">
                  <a:txBody>
                    <a:bodyPr/>
                    <a:lstStyle/>
                    <a:p>
                      <a:pPr marL="12700" algn="just">
                        <a:lnSpc>
                          <a:spcPct val="115000"/>
                        </a:lnSpc>
                        <a:spcAft>
                          <a:spcPts val="100"/>
                        </a:spcAft>
                      </a:pPr>
                      <a:r>
                        <a:rPr lang="en-US" sz="1200" dirty="0" err="1">
                          <a:effectLst/>
                          <a:latin typeface="Times New Roman" panose="02020603050405020304" pitchFamily="18" charset="0"/>
                          <a:cs typeface="Times New Roman" panose="02020603050405020304" pitchFamily="18" charset="0"/>
                        </a:rPr>
                        <a:t>Квалификационная</a:t>
                      </a:r>
                      <a:r>
                        <a:rPr lang="en-US" sz="1200" dirty="0">
                          <a:effectLst/>
                          <a:latin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cs typeface="Times New Roman" panose="02020603050405020304" pitchFamily="18" charset="0"/>
                        </a:rPr>
                        <a:t>категория</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554102020"/>
                  </a:ext>
                </a:extLst>
              </a:tr>
              <a:tr h="412754">
                <a:tc>
                  <a:txBody>
                    <a:bodyPr/>
                    <a:lstStyle/>
                    <a:p>
                      <a:pPr marL="12700" algn="just">
                        <a:lnSpc>
                          <a:spcPct val="115000"/>
                        </a:lnSpc>
                        <a:spcAft>
                          <a:spcPts val="100"/>
                        </a:spcAft>
                      </a:pPr>
                      <a:r>
                        <a:rPr lang="en-US" sz="1200" dirty="0" err="1">
                          <a:effectLst/>
                          <a:latin typeface="Times New Roman" panose="02020603050405020304" pitchFamily="18" charset="0"/>
                          <a:cs typeface="Times New Roman" panose="02020603050405020304" pitchFamily="18" charset="0"/>
                        </a:rPr>
                        <a:t>Критерии</a:t>
                      </a:r>
                      <a:r>
                        <a:rPr lang="en-US" sz="1200" dirty="0">
                          <a:effectLst/>
                          <a:latin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cs typeface="Times New Roman" panose="02020603050405020304" pitchFamily="18" charset="0"/>
                        </a:rPr>
                        <a:t>оценивания</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dirty="0" err="1">
                          <a:effectLst/>
                          <a:latin typeface="Times New Roman" panose="02020603050405020304" pitchFamily="18" charset="0"/>
                          <a:cs typeface="Times New Roman" panose="02020603050405020304" pitchFamily="18" charset="0"/>
                        </a:rPr>
                        <a:t>Педагог-модератор</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a:effectLst/>
                          <a:latin typeface="Times New Roman" panose="02020603050405020304" pitchFamily="18" charset="0"/>
                          <a:cs typeface="Times New Roman" panose="02020603050405020304" pitchFamily="18" charset="0"/>
                        </a:rPr>
                        <a:t>Педагог-эксперт</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a:effectLst/>
                          <a:latin typeface="Times New Roman" panose="02020603050405020304" pitchFamily="18" charset="0"/>
                          <a:cs typeface="Times New Roman" panose="02020603050405020304" pitchFamily="18" charset="0"/>
                        </a:rPr>
                        <a:t>Педагог-исследователь</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a:effectLst/>
                          <a:latin typeface="Times New Roman" panose="02020603050405020304" pitchFamily="18" charset="0"/>
                          <a:cs typeface="Times New Roman" panose="02020603050405020304" pitchFamily="18" charset="0"/>
                        </a:rPr>
                        <a:t>Педагог-мастер</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extLst>
                  <a:ext uri="{0D108BD9-81ED-4DB2-BD59-A6C34878D82A}">
                    <a16:rowId xmlns:a16="http://schemas.microsoft.com/office/drawing/2014/main" val="4114212506"/>
                  </a:ext>
                </a:extLst>
              </a:tr>
              <a:tr h="1607438">
                <a:tc>
                  <a:txBody>
                    <a:bodyPr/>
                    <a:lstStyle/>
                    <a:p>
                      <a:pPr marL="12700" algn="just">
                        <a:lnSpc>
                          <a:spcPct val="115000"/>
                        </a:lnSpc>
                        <a:spcAft>
                          <a:spcPts val="100"/>
                        </a:spcAft>
                      </a:pPr>
                      <a:r>
                        <a:rPr lang="ru-RU" sz="1200">
                          <a:effectLst/>
                          <a:latin typeface="Times New Roman" panose="02020603050405020304" pitchFamily="18" charset="0"/>
                          <a:cs typeface="Times New Roman" panose="02020603050405020304" pitchFamily="18" charset="0"/>
                        </a:rPr>
                        <a:t>Сформированность умений и навыков воспитанников за последние три учебных года. С учетом динамики сформированности умений и навыков (стартовый/промежуточный/итоговый) 1</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ru-RU" sz="1200" dirty="0">
                          <a:effectLst/>
                          <a:latin typeface="Times New Roman" panose="02020603050405020304" pitchFamily="18" charset="0"/>
                          <a:cs typeface="Times New Roman" panose="02020603050405020304" pitchFamily="18" charset="0"/>
                        </a:rPr>
                        <a:t>Динамика повышения уровня сформированности умений и навыков у воспитанников - на 3%</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ru-RU" sz="1200" dirty="0">
                          <a:effectLst/>
                          <a:latin typeface="Times New Roman" panose="02020603050405020304" pitchFamily="18" charset="0"/>
                          <a:cs typeface="Times New Roman" panose="02020603050405020304" pitchFamily="18" charset="0"/>
                        </a:rPr>
                        <a:t>Динамика повышения уровня сформированности умений и навыков у воспитанников - на 4%</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ru-RU" sz="1200">
                          <a:effectLst/>
                          <a:latin typeface="Times New Roman" panose="02020603050405020304" pitchFamily="18" charset="0"/>
                          <a:cs typeface="Times New Roman" panose="02020603050405020304" pitchFamily="18" charset="0"/>
                        </a:rPr>
                        <a:t>Динамика повышения уровня сформированности умений и навыков у воспитанников - на 5%</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ru-RU" sz="1200">
                          <a:effectLst/>
                          <a:latin typeface="Times New Roman" panose="02020603050405020304" pitchFamily="18" charset="0"/>
                          <a:cs typeface="Times New Roman" panose="02020603050405020304" pitchFamily="18" charset="0"/>
                        </a:rPr>
                        <a:t>Динамика повышения уровня сформированности умений и навыков у воспитанников - на 6%</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extLst>
                  <a:ext uri="{0D108BD9-81ED-4DB2-BD59-A6C34878D82A}">
                    <a16:rowId xmlns:a16="http://schemas.microsoft.com/office/drawing/2014/main" val="1566409994"/>
                  </a:ext>
                </a:extLst>
              </a:tr>
              <a:tr h="3747157">
                <a:tc>
                  <a:txBody>
                    <a:bodyPr/>
                    <a:lstStyle/>
                    <a:p>
                      <a:pPr marL="12700" algn="just">
                        <a:lnSpc>
                          <a:spcPct val="115000"/>
                        </a:lnSpc>
                        <a:spcAft>
                          <a:spcPts val="100"/>
                        </a:spcAft>
                      </a:pPr>
                      <a:r>
                        <a:rPr lang="en-US" sz="1200">
                          <a:effectLst/>
                          <a:latin typeface="Times New Roman" panose="02020603050405020304" pitchFamily="18" charset="0"/>
                          <a:cs typeface="Times New Roman" panose="02020603050405020304" pitchFamily="18" charset="0"/>
                        </a:rPr>
                        <a:t>Качество проведения занятий2</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a:effectLst/>
                          <a:latin typeface="Times New Roman" panose="02020603050405020304" pitchFamily="18" charset="0"/>
                          <a:cs typeface="Times New Roman" panose="02020603050405020304" pitchFamily="18" charset="0"/>
                        </a:rPr>
                        <a:t>Видеозапись занятия (продолжительностью 10 минут. </a:t>
                      </a:r>
                      <a:r>
                        <a:rPr lang="ru-RU" sz="1200">
                          <a:effectLst/>
                          <a:latin typeface="Times New Roman" panose="02020603050405020304" pitchFamily="18" charset="0"/>
                          <a:cs typeface="Times New Roman" panose="02020603050405020304" pitchFamily="18" charset="0"/>
                        </a:rPr>
                        <a:t>Основное требование: без монтажа, аудио- видео склеиваний) с листом наблюдения и анализом занятия методиста, руководителя организации образования (не менее 2-х занятий за текущий учебный год)</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dirty="0" err="1">
                          <a:effectLst/>
                          <a:latin typeface="Times New Roman" panose="02020603050405020304" pitchFamily="18" charset="0"/>
                          <a:cs typeface="Times New Roman" panose="02020603050405020304" pitchFamily="18" charset="0"/>
                        </a:rPr>
                        <a:t>Видеозапись</a:t>
                      </a:r>
                      <a:r>
                        <a:rPr lang="en-US" sz="1200" dirty="0">
                          <a:effectLst/>
                          <a:latin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cs typeface="Times New Roman" panose="02020603050405020304" pitchFamily="18" charset="0"/>
                        </a:rPr>
                        <a:t>занятия</a:t>
                      </a:r>
                      <a:r>
                        <a:rPr lang="en-US" sz="1200" dirty="0">
                          <a:effectLst/>
                          <a:latin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cs typeface="Times New Roman" panose="02020603050405020304" pitchFamily="18" charset="0"/>
                        </a:rPr>
                        <a:t>продолжительностью</a:t>
                      </a:r>
                      <a:r>
                        <a:rPr lang="en-US" sz="1200" dirty="0">
                          <a:effectLst/>
                          <a:latin typeface="Times New Roman" panose="02020603050405020304" pitchFamily="18" charset="0"/>
                          <a:cs typeface="Times New Roman" panose="02020603050405020304" pitchFamily="18" charset="0"/>
                        </a:rPr>
                        <a:t> 10 </a:t>
                      </a:r>
                      <a:r>
                        <a:rPr lang="en-US" sz="1200" dirty="0" err="1">
                          <a:effectLst/>
                          <a:latin typeface="Times New Roman" panose="02020603050405020304" pitchFamily="18" charset="0"/>
                          <a:cs typeface="Times New Roman" panose="02020603050405020304" pitchFamily="18" charset="0"/>
                        </a:rPr>
                        <a:t>минут</a:t>
                      </a:r>
                      <a:r>
                        <a:rPr lang="en-US" sz="1200" dirty="0">
                          <a:effectLst/>
                          <a:latin typeface="Times New Roman" panose="02020603050405020304" pitchFamily="18" charset="0"/>
                          <a:cs typeface="Times New Roman" panose="02020603050405020304" pitchFamily="18" charset="0"/>
                        </a:rPr>
                        <a:t>. </a:t>
                      </a:r>
                      <a:r>
                        <a:rPr lang="ru-RU" sz="1200" dirty="0">
                          <a:effectLst/>
                          <a:latin typeface="Times New Roman" panose="02020603050405020304" pitchFamily="18" charset="0"/>
                          <a:cs typeface="Times New Roman" panose="02020603050405020304" pitchFamily="18" charset="0"/>
                        </a:rPr>
                        <a:t>Основное требование: без монтажа, аудио- видео склеиваний) с листом наблюдения и анализом занятия методиста, руководителя организации образования (не менее 2-х занятий за текущий учебный год)</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dirty="0" err="1">
                          <a:effectLst/>
                          <a:latin typeface="Times New Roman" panose="02020603050405020304" pitchFamily="18" charset="0"/>
                          <a:cs typeface="Times New Roman" panose="02020603050405020304" pitchFamily="18" charset="0"/>
                        </a:rPr>
                        <a:t>Видеозапись</a:t>
                      </a:r>
                      <a:r>
                        <a:rPr lang="en-US" sz="1200" dirty="0">
                          <a:effectLst/>
                          <a:latin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cs typeface="Times New Roman" panose="02020603050405020304" pitchFamily="18" charset="0"/>
                        </a:rPr>
                        <a:t>занятия</a:t>
                      </a:r>
                      <a:r>
                        <a:rPr lang="en-US" sz="1200" dirty="0">
                          <a:effectLst/>
                          <a:latin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cs typeface="Times New Roman" panose="02020603050405020304" pitchFamily="18" charset="0"/>
                        </a:rPr>
                        <a:t>продолжительностью</a:t>
                      </a:r>
                      <a:r>
                        <a:rPr lang="en-US" sz="1200" dirty="0">
                          <a:effectLst/>
                          <a:latin typeface="Times New Roman" panose="02020603050405020304" pitchFamily="18" charset="0"/>
                          <a:cs typeface="Times New Roman" panose="02020603050405020304" pitchFamily="18" charset="0"/>
                        </a:rPr>
                        <a:t> 10 </a:t>
                      </a:r>
                      <a:r>
                        <a:rPr lang="en-US" sz="1200" dirty="0" err="1">
                          <a:effectLst/>
                          <a:latin typeface="Times New Roman" panose="02020603050405020304" pitchFamily="18" charset="0"/>
                          <a:cs typeface="Times New Roman" panose="02020603050405020304" pitchFamily="18" charset="0"/>
                        </a:rPr>
                        <a:t>минут</a:t>
                      </a:r>
                      <a:r>
                        <a:rPr lang="en-US" sz="1200" dirty="0">
                          <a:effectLst/>
                          <a:latin typeface="Times New Roman" panose="02020603050405020304" pitchFamily="18" charset="0"/>
                          <a:cs typeface="Times New Roman" panose="02020603050405020304" pitchFamily="18" charset="0"/>
                        </a:rPr>
                        <a:t>. </a:t>
                      </a:r>
                      <a:r>
                        <a:rPr lang="ru-RU" sz="1200" dirty="0">
                          <a:effectLst/>
                          <a:latin typeface="Times New Roman" panose="02020603050405020304" pitchFamily="18" charset="0"/>
                          <a:cs typeface="Times New Roman" panose="02020603050405020304" pitchFamily="18" charset="0"/>
                        </a:rPr>
                        <a:t>Основное требование: без монтажа, аудио- видео склеиваний) с листом наблюдения и анализом занятия методиста, руководителя организации образования (не менее 3-х занятий за текущий учебный год)</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dirty="0" err="1">
                          <a:effectLst/>
                          <a:latin typeface="Times New Roman" panose="02020603050405020304" pitchFamily="18" charset="0"/>
                          <a:cs typeface="Times New Roman" panose="02020603050405020304" pitchFamily="18" charset="0"/>
                        </a:rPr>
                        <a:t>Видеозапись</a:t>
                      </a:r>
                      <a:r>
                        <a:rPr lang="en-US" sz="1200" dirty="0">
                          <a:effectLst/>
                          <a:latin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cs typeface="Times New Roman" panose="02020603050405020304" pitchFamily="18" charset="0"/>
                        </a:rPr>
                        <a:t>занятия</a:t>
                      </a:r>
                      <a:r>
                        <a:rPr lang="en-US" sz="1200" dirty="0">
                          <a:effectLst/>
                          <a:latin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cs typeface="Times New Roman" panose="02020603050405020304" pitchFamily="18" charset="0"/>
                        </a:rPr>
                        <a:t>продолжительностью</a:t>
                      </a:r>
                      <a:r>
                        <a:rPr lang="en-US" sz="1200" dirty="0">
                          <a:effectLst/>
                          <a:latin typeface="Times New Roman" panose="02020603050405020304" pitchFamily="18" charset="0"/>
                          <a:cs typeface="Times New Roman" panose="02020603050405020304" pitchFamily="18" charset="0"/>
                        </a:rPr>
                        <a:t> 10 </a:t>
                      </a:r>
                      <a:r>
                        <a:rPr lang="en-US" sz="1200" dirty="0" err="1">
                          <a:effectLst/>
                          <a:latin typeface="Times New Roman" panose="02020603050405020304" pitchFamily="18" charset="0"/>
                          <a:cs typeface="Times New Roman" panose="02020603050405020304" pitchFamily="18" charset="0"/>
                        </a:rPr>
                        <a:t>минут</a:t>
                      </a:r>
                      <a:r>
                        <a:rPr lang="en-US" sz="1200" dirty="0">
                          <a:effectLst/>
                          <a:latin typeface="Times New Roman" panose="02020603050405020304" pitchFamily="18" charset="0"/>
                          <a:cs typeface="Times New Roman" panose="02020603050405020304" pitchFamily="18" charset="0"/>
                        </a:rPr>
                        <a:t>. </a:t>
                      </a:r>
                      <a:r>
                        <a:rPr lang="ru-RU" sz="1200" dirty="0">
                          <a:effectLst/>
                          <a:latin typeface="Times New Roman" panose="02020603050405020304" pitchFamily="18" charset="0"/>
                          <a:cs typeface="Times New Roman" panose="02020603050405020304" pitchFamily="18" charset="0"/>
                        </a:rPr>
                        <a:t>Основное требование: без монтажа, аудио- видео склеиваний) с листом наблюдения и анализом занятия методиста, руководителя организации образования (не менее 3-х занятий за текущий учебный год)</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extLst>
                  <a:ext uri="{0D108BD9-81ED-4DB2-BD59-A6C34878D82A}">
                    <a16:rowId xmlns:a16="http://schemas.microsoft.com/office/drawing/2014/main" val="2974440194"/>
                  </a:ext>
                </a:extLst>
              </a:tr>
            </a:tbl>
          </a:graphicData>
        </a:graphic>
      </p:graphicFrame>
    </p:spTree>
    <p:extLst>
      <p:ext uri="{BB962C8B-B14F-4D97-AF65-F5344CB8AC3E}">
        <p14:creationId xmlns:p14="http://schemas.microsoft.com/office/powerpoint/2010/main" val="9970478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9222"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15000"/>
              </a:lnSpc>
              <a:spcAft>
                <a:spcPts val="1000"/>
              </a:spcAft>
            </a:pPr>
            <a:r>
              <a:rPr lang="ru-RU" sz="1800" b="1" dirty="0">
                <a:solidFill>
                  <a:srgbClr val="000000"/>
                </a:solidFill>
                <a:effectLst/>
                <a:latin typeface="Times New Roman" panose="02020603050405020304" pitchFamily="18" charset="0"/>
                <a:ea typeface="Times New Roman" panose="02020603050405020304" pitchFamily="18" charset="0"/>
              </a:rPr>
              <a:t>Критерии оценивания портфолио педагога организации дошкольного воспитания</a:t>
            </a:r>
            <a:r>
              <a:rPr lang="ru-KZ" b="1" dirty="0">
                <a:solidFill>
                  <a:srgbClr val="000000"/>
                </a:solidFill>
                <a:latin typeface="Times New Roman" panose="02020603050405020304" pitchFamily="18" charset="0"/>
                <a:ea typeface="Times New Roman" panose="02020603050405020304" pitchFamily="18" charset="0"/>
              </a:rPr>
              <a:t> </a:t>
            </a:r>
            <a:r>
              <a:rPr lang="ru-RU" sz="1800" b="1" dirty="0">
                <a:solidFill>
                  <a:srgbClr val="000000"/>
                </a:solidFill>
                <a:effectLst/>
                <a:latin typeface="Times New Roman" panose="02020603050405020304" pitchFamily="18" charset="0"/>
                <a:ea typeface="Times New Roman" panose="02020603050405020304" pitchFamily="18" charset="0"/>
              </a:rPr>
              <a:t>и обучения на присвоение (подтверждение) квалификационной категории</a:t>
            </a:r>
            <a:endParaRPr lang="ru-KZ" sz="1800" b="1" dirty="0">
              <a:solidFill>
                <a:srgbClr val="000000"/>
              </a:solidFill>
              <a:effectLst/>
              <a:latin typeface="Times New Roman" panose="02020603050405020304" pitchFamily="18" charset="0"/>
              <a:ea typeface="Times New Roman" panose="02020603050405020304" pitchFamily="18" charset="0"/>
            </a:endParaRPr>
          </a:p>
          <a:p>
            <a:pPr>
              <a:lnSpc>
                <a:spcPct val="115000"/>
              </a:lnSpc>
              <a:spcAft>
                <a:spcPts val="1000"/>
              </a:spcAft>
            </a:pPr>
            <a:endParaRPr lang="ru-RU" sz="1800" dirty="0">
              <a:effectLst/>
              <a:latin typeface="Times New Roman" panose="02020603050405020304" pitchFamily="18" charset="0"/>
              <a:ea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endParaRPr lang="ru-RU" sz="1600" kern="50" dirty="0">
              <a:solidFill>
                <a:srgbClr val="000000"/>
              </a:solidFill>
              <a:latin typeface="Times New Roman"/>
              <a:ea typeface="Times New Roman"/>
            </a:endParaRPr>
          </a:p>
          <a:p>
            <a:pPr indent="449580">
              <a:spcAft>
                <a:spcPts val="0"/>
              </a:spcAft>
            </a:pPr>
            <a:r>
              <a:rPr lang="ru-RU" sz="1100" dirty="0">
                <a:latin typeface="Times New Roman"/>
                <a:ea typeface="Times New Roman"/>
              </a:rPr>
              <a:t> </a:t>
            </a:r>
            <a:endParaRPr lang="ru-RU" sz="1400" b="1" kern="50" dirty="0">
              <a:solidFill>
                <a:srgbClr val="FF0000"/>
              </a:solidFill>
              <a:latin typeface="Times New Roman"/>
              <a:ea typeface="Times New Roman"/>
            </a:endParaRPr>
          </a:p>
        </p:txBody>
      </p:sp>
      <p:graphicFrame>
        <p:nvGraphicFramePr>
          <p:cNvPr id="2" name="Таблица 1">
            <a:extLst>
              <a:ext uri="{FF2B5EF4-FFF2-40B4-BE49-F238E27FC236}">
                <a16:creationId xmlns:a16="http://schemas.microsoft.com/office/drawing/2014/main" id="{65ADE4E4-5F88-4415-94AB-311E54EF9A85}"/>
              </a:ext>
            </a:extLst>
          </p:cNvPr>
          <p:cNvGraphicFramePr>
            <a:graphicFrameLocks noGrp="1"/>
          </p:cNvGraphicFramePr>
          <p:nvPr>
            <p:extLst>
              <p:ext uri="{D42A27DB-BD31-4B8C-83A1-F6EECF244321}">
                <p14:modId xmlns:p14="http://schemas.microsoft.com/office/powerpoint/2010/main" val="2026074226"/>
              </p:ext>
            </p:extLst>
          </p:nvPr>
        </p:nvGraphicFramePr>
        <p:xfrm>
          <a:off x="6088" y="1124745"/>
          <a:ext cx="9129504" cy="6876336"/>
        </p:xfrm>
        <a:graphic>
          <a:graphicData uri="http://schemas.openxmlformats.org/drawingml/2006/table">
            <a:tbl>
              <a:tblPr firstRow="1" firstCol="1" bandRow="1">
                <a:tableStyleId>{5C22544A-7EE6-4342-B048-85BDC9FD1C3A}</a:tableStyleId>
              </a:tblPr>
              <a:tblGrid>
                <a:gridCol w="2837720">
                  <a:extLst>
                    <a:ext uri="{9D8B030D-6E8A-4147-A177-3AD203B41FA5}">
                      <a16:colId xmlns:a16="http://schemas.microsoft.com/office/drawing/2014/main" val="195874416"/>
                    </a:ext>
                  </a:extLst>
                </a:gridCol>
                <a:gridCol w="864096">
                  <a:extLst>
                    <a:ext uri="{9D8B030D-6E8A-4147-A177-3AD203B41FA5}">
                      <a16:colId xmlns:a16="http://schemas.microsoft.com/office/drawing/2014/main" val="1172738131"/>
                    </a:ext>
                  </a:extLst>
                </a:gridCol>
                <a:gridCol w="1368152">
                  <a:extLst>
                    <a:ext uri="{9D8B030D-6E8A-4147-A177-3AD203B41FA5}">
                      <a16:colId xmlns:a16="http://schemas.microsoft.com/office/drawing/2014/main" val="912720281"/>
                    </a:ext>
                  </a:extLst>
                </a:gridCol>
                <a:gridCol w="1872208">
                  <a:extLst>
                    <a:ext uri="{9D8B030D-6E8A-4147-A177-3AD203B41FA5}">
                      <a16:colId xmlns:a16="http://schemas.microsoft.com/office/drawing/2014/main" val="1882789867"/>
                    </a:ext>
                  </a:extLst>
                </a:gridCol>
                <a:gridCol w="2187328">
                  <a:extLst>
                    <a:ext uri="{9D8B030D-6E8A-4147-A177-3AD203B41FA5}">
                      <a16:colId xmlns:a16="http://schemas.microsoft.com/office/drawing/2014/main" val="122965012"/>
                    </a:ext>
                  </a:extLst>
                </a:gridCol>
              </a:tblGrid>
              <a:tr h="425339">
                <a:tc>
                  <a:txBody>
                    <a:bodyPr/>
                    <a:lstStyle/>
                    <a:p>
                      <a:pPr marL="12700" algn="just">
                        <a:lnSpc>
                          <a:spcPct val="115000"/>
                        </a:lnSpc>
                        <a:spcAft>
                          <a:spcPts val="100"/>
                        </a:spcAft>
                      </a:pPr>
                      <a:r>
                        <a:rPr lang="ru-RU" sz="1200" dirty="0">
                          <a:effectLst/>
                          <a:latin typeface="Times New Roman" panose="02020603050405020304" pitchFamily="18" charset="0"/>
                          <a:cs typeface="Times New Roman" panose="02020603050405020304" pitchFamily="18" charset="0"/>
                        </a:rPr>
                        <a:t> </a:t>
                      </a:r>
                    </a:p>
                    <a:p>
                      <a:pPr marL="12700" algn="just">
                        <a:lnSpc>
                          <a:spcPct val="115000"/>
                        </a:lnSpc>
                        <a:spcAft>
                          <a:spcPts val="10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gridSpan="4">
                  <a:txBody>
                    <a:bodyPr/>
                    <a:lstStyle/>
                    <a:p>
                      <a:pPr marL="12700" algn="just">
                        <a:lnSpc>
                          <a:spcPct val="115000"/>
                        </a:lnSpc>
                        <a:spcAft>
                          <a:spcPts val="100"/>
                        </a:spcAft>
                      </a:pPr>
                      <a:r>
                        <a:rPr lang="en-US" sz="1200" dirty="0" err="1">
                          <a:effectLst/>
                          <a:latin typeface="Times New Roman" panose="02020603050405020304" pitchFamily="18" charset="0"/>
                          <a:cs typeface="Times New Roman" panose="02020603050405020304" pitchFamily="18" charset="0"/>
                        </a:rPr>
                        <a:t>Квалификационная</a:t>
                      </a:r>
                      <a:r>
                        <a:rPr lang="en-US" sz="1200" dirty="0">
                          <a:effectLst/>
                          <a:latin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cs typeface="Times New Roman" panose="02020603050405020304" pitchFamily="18" charset="0"/>
                        </a:rPr>
                        <a:t>категория</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554102020"/>
                  </a:ext>
                </a:extLst>
              </a:tr>
              <a:tr h="412754">
                <a:tc>
                  <a:txBody>
                    <a:bodyPr/>
                    <a:lstStyle/>
                    <a:p>
                      <a:pPr marL="12700" algn="just">
                        <a:lnSpc>
                          <a:spcPct val="115000"/>
                        </a:lnSpc>
                        <a:spcAft>
                          <a:spcPts val="100"/>
                        </a:spcAft>
                      </a:pPr>
                      <a:r>
                        <a:rPr lang="en-US" sz="1200" dirty="0" err="1">
                          <a:effectLst/>
                          <a:latin typeface="Times New Roman" panose="02020603050405020304" pitchFamily="18" charset="0"/>
                          <a:cs typeface="Times New Roman" panose="02020603050405020304" pitchFamily="18" charset="0"/>
                        </a:rPr>
                        <a:t>Критерии</a:t>
                      </a:r>
                      <a:r>
                        <a:rPr lang="en-US" sz="1200" dirty="0">
                          <a:effectLst/>
                          <a:latin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cs typeface="Times New Roman" panose="02020603050405020304" pitchFamily="18" charset="0"/>
                        </a:rPr>
                        <a:t>оценивания</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dirty="0" err="1">
                          <a:effectLst/>
                          <a:latin typeface="Times New Roman" panose="02020603050405020304" pitchFamily="18" charset="0"/>
                          <a:cs typeface="Times New Roman" panose="02020603050405020304" pitchFamily="18" charset="0"/>
                        </a:rPr>
                        <a:t>Педагог-модератор</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a:effectLst/>
                          <a:latin typeface="Times New Roman" panose="02020603050405020304" pitchFamily="18" charset="0"/>
                          <a:cs typeface="Times New Roman" panose="02020603050405020304" pitchFamily="18" charset="0"/>
                        </a:rPr>
                        <a:t>Педагог-эксперт</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a:effectLst/>
                          <a:latin typeface="Times New Roman" panose="02020603050405020304" pitchFamily="18" charset="0"/>
                          <a:cs typeface="Times New Roman" panose="02020603050405020304" pitchFamily="18" charset="0"/>
                        </a:rPr>
                        <a:t>Педагог-исследователь</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a:effectLst/>
                          <a:latin typeface="Times New Roman" panose="02020603050405020304" pitchFamily="18" charset="0"/>
                          <a:cs typeface="Times New Roman" panose="02020603050405020304" pitchFamily="18" charset="0"/>
                        </a:rPr>
                        <a:t>Педагог-мастер</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extLst>
                  <a:ext uri="{0D108BD9-81ED-4DB2-BD59-A6C34878D82A}">
                    <a16:rowId xmlns:a16="http://schemas.microsoft.com/office/drawing/2014/main" val="4114212506"/>
                  </a:ext>
                </a:extLst>
              </a:tr>
              <a:tr h="1220274">
                <a:tc>
                  <a:txBody>
                    <a:bodyPr/>
                    <a:lstStyle/>
                    <a:p>
                      <a:pPr marL="12700" algn="just">
                        <a:lnSpc>
                          <a:spcPct val="115000"/>
                        </a:lnSpc>
                        <a:spcAft>
                          <a:spcPts val="100"/>
                        </a:spcAft>
                      </a:pPr>
                      <a:r>
                        <a:rPr lang="ru-RU"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Достижения педагога в профессиональных конкурсах или олимпиадах в соответствии с приказом Министра образования и науки Республики Казахстан от 7 декабря 2011 года № 514 "Об утверждении Перечня республиканских и международных олимпиад и конкурсов научных проектов (научных соревнований) по общеобразовательным предметам, конкурсов исполнителей, конкурсов профессионального мастерства и спортивных соревнований" (зарегистрирован в Реестре государственной регистрации нормативных правовых актов № 7355) (далее – приказ №514)</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Победитель или призер, или участник. Уровень области/городов республиканского значения и столицы (при наличии)</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Победитель или призер профессиональных конкурсов, проводимых по плану управления образования области или на республиканском уровне</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Победитель или призер профессиональных конкурсов, проводимых на республиканском уровне</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566409994"/>
                  </a:ext>
                </a:extLst>
              </a:tr>
              <a:tr h="3747157">
                <a:tc>
                  <a:txBody>
                    <a:bodyPr/>
                    <a:lstStyle/>
                    <a:p>
                      <a:pPr marL="12700" algn="just">
                        <a:lnSpc>
                          <a:spcPct val="115000"/>
                        </a:lnSpc>
                        <a:spcAft>
                          <a:spcPts val="100"/>
                        </a:spcAft>
                      </a:pP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Обобщение</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педагогического</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опыта</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2700" algn="just">
                        <a:lnSpc>
                          <a:spcPct val="115000"/>
                        </a:lnSpc>
                        <a:spcAft>
                          <a:spcPts val="10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2700" algn="just">
                        <a:lnSpc>
                          <a:spcPct val="115000"/>
                        </a:lnSpc>
                        <a:spcAft>
                          <a:spcPts val="10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выступление на семинарах, конференциях, форумах на уровне области/городов (представляются копии программы, публикации в сборнике) или разработка методических материалов (представляется решение учебно-методического совета соответствующего уровня или свидетельство об авторском праве) или документ о внесении опыта в банк данных соответствующего уровня или наличие свидетельства об авторском праве</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выступление на семинарах, конференциях, форумах на уровне республики (международный) (представляются копии программы, публикации в сборнике) или авторские разработки или документ о внесении опыта в банк данных соответствующего уровня или наличие свидетельства об авторском праве</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974440194"/>
                  </a:ext>
                </a:extLst>
              </a:tr>
            </a:tbl>
          </a:graphicData>
        </a:graphic>
      </p:graphicFrame>
    </p:spTree>
    <p:extLst>
      <p:ext uri="{BB962C8B-B14F-4D97-AF65-F5344CB8AC3E}">
        <p14:creationId xmlns:p14="http://schemas.microsoft.com/office/powerpoint/2010/main" val="40101080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9222"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endParaRPr lang="ru-RU" sz="1600" kern="50" dirty="0">
              <a:solidFill>
                <a:srgbClr val="000000"/>
              </a:solidFill>
              <a:latin typeface="Times New Roman"/>
              <a:ea typeface="Times New Roman"/>
            </a:endParaRPr>
          </a:p>
          <a:p>
            <a:pPr indent="449580">
              <a:spcAft>
                <a:spcPts val="0"/>
              </a:spcAft>
            </a:pPr>
            <a:r>
              <a:rPr lang="ru-RU" sz="1100" dirty="0">
                <a:latin typeface="Times New Roman"/>
                <a:ea typeface="Times New Roman"/>
              </a:rPr>
              <a:t> </a:t>
            </a:r>
            <a:endParaRPr lang="ru-RU" sz="1400" b="1" kern="50" dirty="0">
              <a:solidFill>
                <a:srgbClr val="FF0000"/>
              </a:solidFill>
              <a:latin typeface="Times New Roman"/>
              <a:ea typeface="Times New Roman"/>
            </a:endParaRPr>
          </a:p>
        </p:txBody>
      </p:sp>
      <p:pic>
        <p:nvPicPr>
          <p:cNvPr id="4" name="Рисунок 3">
            <a:extLst>
              <a:ext uri="{FF2B5EF4-FFF2-40B4-BE49-F238E27FC236}">
                <a16:creationId xmlns:a16="http://schemas.microsoft.com/office/drawing/2014/main" id="{567901D5-1972-4DBE-9E4E-77E785DF7781}"/>
              </a:ext>
            </a:extLst>
          </p:cNvPr>
          <p:cNvPicPr>
            <a:picLocks noChangeAspect="1"/>
          </p:cNvPicPr>
          <p:nvPr/>
        </p:nvPicPr>
        <p:blipFill>
          <a:blip r:embed="rId3"/>
          <a:stretch>
            <a:fillRect/>
          </a:stretch>
        </p:blipFill>
        <p:spPr>
          <a:xfrm>
            <a:off x="467544" y="140979"/>
            <a:ext cx="7920880" cy="6345304"/>
          </a:xfrm>
          <a:prstGeom prst="rect">
            <a:avLst/>
          </a:prstGeom>
        </p:spPr>
      </p:pic>
    </p:spTree>
    <p:extLst>
      <p:ext uri="{BB962C8B-B14F-4D97-AF65-F5344CB8AC3E}">
        <p14:creationId xmlns:p14="http://schemas.microsoft.com/office/powerpoint/2010/main" val="1052229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27" y="-51540"/>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prstClr val="black"/>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22. </a:t>
            </a:r>
            <a:r>
              <a:rPr kumimoji="0" lang="ru-RU"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НКТ состоит из следующих тестовых заданий:</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1</a:t>
            </a:r>
            <a:r>
              <a:rPr kumimoji="0" lang="ru-RU" sz="14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Для педагогов дошкольных организаций воспитания и обучения:</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"Дошкольная педагогика и психология" – тридцать заданий;</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"Методика дошкольного воспитания и обучения" – тридцать заданий;</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2</a:t>
            </a:r>
            <a:r>
              <a:rPr kumimoji="0" lang="ru-RU" sz="14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Педагоги начального образования сдают тестирование по предметам:</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"Педагогика, методика обучения" – тридцать заданий;</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"Содержание учебного предмета" (казахский или русский язык (по языку обучения), литературное чтение, математика) – семьдесят заданий;</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3</a:t>
            </a:r>
            <a:r>
              <a:rPr kumimoji="0" lang="ru-RU" sz="14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Для педагогов основного среднего и общего среднего образования:</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"Педагогика, методика обучения" – тридцать заданий;</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"Содержание учебного предмета" – семьдесят заданий;</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4) </a:t>
            </a:r>
            <a:r>
              <a:rPr kumimoji="0" lang="ru-RU" sz="14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Для педагогов организаций дополнительного образования:</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"Педагогика, методика обучения" – тридцать заданий;</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"Основы психологии" – тридцать заданий;</a:t>
            </a:r>
            <a:endPar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10) </a:t>
            </a:r>
            <a:r>
              <a:rPr kumimoji="0" lang="ru-RU" sz="14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Для педагогов по физической культуре по выбору:</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1) "Содержание учебного предмета" – семьдесят заданий;</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"Педагогика, методика обучения" – тридцать заданий;</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ru-RU" sz="1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либо </a:t>
            </a:r>
            <a:endParaRPr kumimoji="0" lang="en-US" sz="1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ru-RU" sz="1400" b="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2) "Педагогика, методика обучения" – тридцать заданий;</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Тесты Первого Президента Республики Казахстан – </a:t>
            </a:r>
            <a:r>
              <a:rPr kumimoji="0" lang="ru-RU" sz="1400" b="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Елбасы</a:t>
            </a:r>
            <a:r>
              <a:rPr kumimoji="0" lang="ru-RU" sz="1400" b="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по выбору в соответствии с Правилами проведения тестов Первого Президента Республики Казахстан – </a:t>
            </a:r>
            <a:r>
              <a:rPr kumimoji="0" lang="ru-RU" sz="1400" b="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Елбасы</a:t>
            </a:r>
            <a:r>
              <a:rPr kumimoji="0" lang="ru-RU" sz="1400" b="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утвержденными приказом </a:t>
            </a:r>
            <a:r>
              <a:rPr kumimoji="0" lang="ru-RU" sz="1400" b="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соотвествующего</a:t>
            </a:r>
            <a:r>
              <a:rPr kumimoji="0" lang="ru-RU" sz="1400" b="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уполномоченного органа (проводится организацией, определяемой уполномоченным органом в области образования).</a:t>
            </a:r>
          </a:p>
          <a:p>
            <a:pPr algn="just"/>
            <a:r>
              <a:rPr lang="ru-RU" sz="1400" dirty="0">
                <a:solidFill>
                  <a:srgbClr val="000000"/>
                </a:solidFill>
                <a:effectLst/>
                <a:latin typeface="Times New Roman" panose="02020603050405020304" pitchFamily="18" charset="0"/>
                <a:ea typeface="Times New Roman" panose="02020603050405020304" pitchFamily="18" charset="0"/>
              </a:rPr>
              <a:t>11) </a:t>
            </a:r>
            <a:r>
              <a:rPr lang="ru-RU" sz="1400" b="1" i="1" dirty="0">
                <a:solidFill>
                  <a:srgbClr val="FF0000"/>
                </a:solidFill>
                <a:effectLst/>
                <a:latin typeface="Times New Roman" panose="02020603050405020304" pitchFamily="18" charset="0"/>
                <a:ea typeface="Times New Roman" panose="02020603050405020304" pitchFamily="18" charset="0"/>
              </a:rPr>
              <a:t>кандидат без стажа, имеющий техническое и профессиональное, высшее и/или послевузовское образование по педагогическим (специальностям) направлениям:</a:t>
            </a:r>
          </a:p>
          <a:p>
            <a:pPr algn="just"/>
            <a:r>
              <a:rPr lang="en-US" sz="1400" dirty="0">
                <a:solidFill>
                  <a:srgbClr val="FF0000"/>
                </a:solidFill>
                <a:effectLst/>
                <a:latin typeface="Times New Roman" panose="02020603050405020304" pitchFamily="18" charset="0"/>
                <a:ea typeface="Times New Roman" panose="02020603050405020304" pitchFamily="18" charset="0"/>
              </a:rPr>
              <a:t>     </a:t>
            </a:r>
            <a:r>
              <a:rPr lang="ru-RU" sz="1400" dirty="0">
                <a:solidFill>
                  <a:srgbClr val="FF0000"/>
                </a:solidFill>
                <a:effectLst/>
                <a:latin typeface="Times New Roman" panose="02020603050405020304" pitchFamily="18" charset="0"/>
                <a:ea typeface="Times New Roman" panose="02020603050405020304" pitchFamily="18" charset="0"/>
              </a:rPr>
              <a:t> "Содержание учебного предмета" – семьдесят заданий;</a:t>
            </a:r>
          </a:p>
          <a:p>
            <a:pPr algn="just"/>
            <a:r>
              <a:rPr lang="en-US" sz="1400" dirty="0">
                <a:solidFill>
                  <a:srgbClr val="FF0000"/>
                </a:solidFill>
                <a:effectLst/>
                <a:latin typeface="Times New Roman" panose="02020603050405020304" pitchFamily="18" charset="0"/>
                <a:ea typeface="Times New Roman" panose="02020603050405020304" pitchFamily="18" charset="0"/>
              </a:rPr>
              <a:t>     </a:t>
            </a:r>
            <a:r>
              <a:rPr lang="ru-RU" sz="1400" dirty="0">
                <a:solidFill>
                  <a:srgbClr val="FF0000"/>
                </a:solidFill>
                <a:effectLst/>
                <a:latin typeface="Times New Roman" panose="02020603050405020304" pitchFamily="18" charset="0"/>
                <a:ea typeface="Times New Roman" panose="02020603050405020304" pitchFamily="18" charset="0"/>
              </a:rPr>
              <a:t> "Педагогика, методика обучения" – тридцать заданий.</a:t>
            </a:r>
          </a:p>
          <a:p>
            <a:pPr algn="just"/>
            <a:r>
              <a:rPr lang="en-US" sz="1400" dirty="0">
                <a:solidFill>
                  <a:srgbClr val="FF0000"/>
                </a:solidFill>
                <a:effectLst/>
                <a:latin typeface="Times New Roman" panose="02020603050405020304" pitchFamily="18" charset="0"/>
                <a:ea typeface="Times New Roman" panose="02020603050405020304" pitchFamily="18" charset="0"/>
              </a:rPr>
              <a:t>      </a:t>
            </a:r>
            <a:r>
              <a:rPr lang="en-US" sz="1400" dirty="0" err="1">
                <a:solidFill>
                  <a:srgbClr val="FF0000"/>
                </a:solidFill>
                <a:effectLst/>
                <a:latin typeface="Times New Roman" panose="02020603050405020304" pitchFamily="18" charset="0"/>
                <a:ea typeface="Times New Roman" panose="02020603050405020304" pitchFamily="18" charset="0"/>
              </a:rPr>
              <a:t>По</a:t>
            </a:r>
            <a:r>
              <a:rPr lang="en-US" sz="1400" dirty="0">
                <a:solidFill>
                  <a:srgbClr val="FF0000"/>
                </a:solidFill>
                <a:effectLst/>
                <a:latin typeface="Times New Roman" panose="02020603050405020304" pitchFamily="18" charset="0"/>
                <a:ea typeface="Times New Roman" panose="02020603050405020304" pitchFamily="18" charset="0"/>
              </a:rPr>
              <a:t> </a:t>
            </a:r>
            <a:r>
              <a:rPr lang="en-US" sz="1400" dirty="0" err="1">
                <a:solidFill>
                  <a:srgbClr val="FF0000"/>
                </a:solidFill>
                <a:effectLst/>
                <a:latin typeface="Times New Roman" panose="02020603050405020304" pitchFamily="18" charset="0"/>
                <a:ea typeface="Times New Roman" panose="02020603050405020304" pitchFamily="18" charset="0"/>
              </a:rPr>
              <a:t>направлению</a:t>
            </a:r>
            <a:r>
              <a:rPr lang="en-US" sz="1400" dirty="0">
                <a:solidFill>
                  <a:srgbClr val="FF0000"/>
                </a:solidFill>
                <a:effectLst/>
                <a:latin typeface="Times New Roman" panose="02020603050405020304" pitchFamily="18" charset="0"/>
                <a:ea typeface="Times New Roman" panose="02020603050405020304" pitchFamily="18" charset="0"/>
              </a:rPr>
              <a:t> </a:t>
            </a:r>
            <a:r>
              <a:rPr lang="en-US" sz="1400" dirty="0" err="1">
                <a:solidFill>
                  <a:srgbClr val="FF0000"/>
                </a:solidFill>
                <a:effectLst/>
                <a:latin typeface="Times New Roman" panose="02020603050405020304" pitchFamily="18" charset="0"/>
                <a:ea typeface="Times New Roman" panose="02020603050405020304" pitchFamily="18" charset="0"/>
              </a:rPr>
              <a:t>Педагогика</a:t>
            </a:r>
            <a:r>
              <a:rPr lang="en-US" sz="1400" dirty="0">
                <a:solidFill>
                  <a:srgbClr val="FF0000"/>
                </a:solidFill>
                <a:effectLst/>
                <a:latin typeface="Times New Roman" panose="02020603050405020304" pitchFamily="18" charset="0"/>
                <a:ea typeface="Times New Roman" panose="02020603050405020304" pitchFamily="18" charset="0"/>
              </a:rPr>
              <a:t> </a:t>
            </a:r>
            <a:r>
              <a:rPr lang="en-US" sz="1400" dirty="0" err="1">
                <a:solidFill>
                  <a:srgbClr val="FF0000"/>
                </a:solidFill>
                <a:effectLst/>
                <a:latin typeface="Times New Roman" panose="02020603050405020304" pitchFamily="18" charset="0"/>
                <a:ea typeface="Times New Roman" panose="02020603050405020304" pitchFamily="18" charset="0"/>
              </a:rPr>
              <a:t>дошкольного</a:t>
            </a:r>
            <a:r>
              <a:rPr lang="en-US" sz="1400" dirty="0">
                <a:solidFill>
                  <a:srgbClr val="FF0000"/>
                </a:solidFill>
                <a:effectLst/>
                <a:latin typeface="Times New Roman" panose="02020603050405020304" pitchFamily="18" charset="0"/>
                <a:ea typeface="Times New Roman" panose="02020603050405020304" pitchFamily="18" charset="0"/>
              </a:rPr>
              <a:t> </a:t>
            </a:r>
            <a:r>
              <a:rPr lang="en-US" sz="1400" dirty="0" err="1">
                <a:solidFill>
                  <a:srgbClr val="FF0000"/>
                </a:solidFill>
                <a:effectLst/>
                <a:latin typeface="Times New Roman" panose="02020603050405020304" pitchFamily="18" charset="0"/>
                <a:ea typeface="Times New Roman" panose="02020603050405020304" pitchFamily="18" charset="0"/>
              </a:rPr>
              <a:t>воспитания</a:t>
            </a:r>
            <a:r>
              <a:rPr lang="en-US" sz="1400" dirty="0">
                <a:solidFill>
                  <a:srgbClr val="FF0000"/>
                </a:solidFill>
                <a:effectLst/>
                <a:latin typeface="Times New Roman" panose="02020603050405020304" pitchFamily="18" charset="0"/>
                <a:ea typeface="Times New Roman" panose="02020603050405020304" pitchFamily="18" charset="0"/>
              </a:rPr>
              <a:t> и </a:t>
            </a:r>
            <a:r>
              <a:rPr lang="en-US" sz="1400" dirty="0" err="1">
                <a:solidFill>
                  <a:srgbClr val="FF0000"/>
                </a:solidFill>
                <a:effectLst/>
                <a:latin typeface="Times New Roman" panose="02020603050405020304" pitchFamily="18" charset="0"/>
                <a:ea typeface="Times New Roman" panose="02020603050405020304" pitchFamily="18" charset="0"/>
              </a:rPr>
              <a:t>обучения</a:t>
            </a:r>
            <a:r>
              <a:rPr lang="en-US" sz="1400" dirty="0">
                <a:solidFill>
                  <a:srgbClr val="FF0000"/>
                </a:solidFill>
                <a:effectLst/>
                <a:latin typeface="Times New Roman" panose="02020603050405020304" pitchFamily="18" charset="0"/>
                <a:ea typeface="Times New Roman" panose="02020603050405020304" pitchFamily="18" charset="0"/>
              </a:rPr>
              <a:t>:</a:t>
            </a:r>
            <a:endParaRPr lang="ru-RU" sz="1400" dirty="0">
              <a:solidFill>
                <a:srgbClr val="FF0000"/>
              </a:solidFill>
              <a:effectLst/>
              <a:latin typeface="Times New Roman" panose="02020603050405020304" pitchFamily="18" charset="0"/>
              <a:ea typeface="Times New Roman" panose="02020603050405020304" pitchFamily="18" charset="0"/>
            </a:endParaRPr>
          </a:p>
          <a:p>
            <a:pPr algn="just"/>
            <a:r>
              <a:rPr lang="en-US" sz="1400" dirty="0">
                <a:solidFill>
                  <a:srgbClr val="FF0000"/>
                </a:solidFill>
                <a:effectLst/>
                <a:latin typeface="Times New Roman" panose="02020603050405020304" pitchFamily="18" charset="0"/>
                <a:ea typeface="Times New Roman" panose="02020603050405020304" pitchFamily="18" charset="0"/>
              </a:rPr>
              <a:t>      </a:t>
            </a:r>
            <a:r>
              <a:rPr lang="ru-RU" sz="1400" dirty="0">
                <a:solidFill>
                  <a:srgbClr val="FF0000"/>
                </a:solidFill>
                <a:effectLst/>
                <a:latin typeface="Times New Roman" panose="02020603050405020304" pitchFamily="18" charset="0"/>
                <a:ea typeface="Times New Roman" panose="02020603050405020304" pitchFamily="18" charset="0"/>
              </a:rPr>
              <a:t>"Дошкольная педагогика и психология" – тридцать заданий;</a:t>
            </a:r>
          </a:p>
          <a:p>
            <a:r>
              <a:rPr lang="en-US" sz="1400" dirty="0">
                <a:solidFill>
                  <a:srgbClr val="FF0000"/>
                </a:solidFill>
                <a:effectLst/>
                <a:latin typeface="Times New Roman" panose="02020603050405020304" pitchFamily="18" charset="0"/>
                <a:ea typeface="Times New Roman" panose="02020603050405020304" pitchFamily="18" charset="0"/>
              </a:rPr>
              <a:t>     </a:t>
            </a:r>
            <a:r>
              <a:rPr lang="ru-RU" sz="1400" dirty="0">
                <a:solidFill>
                  <a:srgbClr val="FF0000"/>
                </a:solidFill>
                <a:effectLst/>
                <a:latin typeface="Times New Roman" panose="02020603050405020304" pitchFamily="18" charset="0"/>
                <a:ea typeface="Times New Roman" panose="02020603050405020304" pitchFamily="18" charset="0"/>
              </a:rPr>
              <a:t> "Методика дошкольного воспитания и обучения" – тридцать заданий</a:t>
            </a:r>
            <a:endParaRPr kumimoji="0" lang="ru-RU" sz="1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
        <p:nvSpPr>
          <p:cNvPr id="7" name="CustomShape 3"/>
          <p:cNvSpPr/>
          <p:nvPr/>
        </p:nvSpPr>
        <p:spPr>
          <a:xfrm>
            <a:off x="1259632" y="116632"/>
            <a:ext cx="5616624"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kern="50" spc="10" dirty="0">
                <a:solidFill>
                  <a:srgbClr val="000000"/>
                </a:solidFill>
                <a:latin typeface="Times New Roman"/>
                <a:ea typeface="Times New Roman"/>
              </a:rPr>
              <a:t>Параграф 1.  Порядок проведения НКТ</a:t>
            </a: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a:p>
            <a:pPr algn="ctr">
              <a:lnSpc>
                <a:spcPts val="1000"/>
              </a:lnSpc>
            </a:pPr>
            <a:endParaRPr lang="en-US" sz="1400" spc="-1" dirty="0">
              <a:solidFill>
                <a:srgbClr val="C00000"/>
              </a:solidFill>
              <a:latin typeface="Arial Narrow" panose="020B0606020202030204" pitchFamily="34" charset="0"/>
            </a:endParaRPr>
          </a:p>
          <a:p>
            <a:pPr algn="ctr">
              <a:lnSpc>
                <a:spcPts val="1000"/>
              </a:lnSpc>
            </a:pPr>
            <a:endParaRPr lang="en-US" sz="1400" spc="-1" dirty="0">
              <a:solidFill>
                <a:srgbClr val="C00000"/>
              </a:solidFill>
              <a:latin typeface="Arial Narrow" panose="020B0606020202030204" pitchFamily="34" charset="0"/>
            </a:endParaRPr>
          </a:p>
          <a:p>
            <a:pPr algn="ctr">
              <a:lnSpc>
                <a:spcPts val="1000"/>
              </a:lnSpc>
            </a:pPr>
            <a:endParaRPr lang="en-US" sz="1400" spc="-1" dirty="0">
              <a:solidFill>
                <a:srgbClr val="C00000"/>
              </a:solidFill>
              <a:latin typeface="Arial Narrow" panose="020B0606020202030204" pitchFamily="34" charset="0"/>
            </a:endParaRPr>
          </a:p>
          <a:p>
            <a:pPr algn="ctr">
              <a:lnSpc>
                <a:spcPts val="1000"/>
              </a:lnSpc>
            </a:pPr>
            <a:endParaRPr lang="en-US" sz="1400" spc="-1" dirty="0">
              <a:solidFill>
                <a:srgbClr val="C00000"/>
              </a:solidFill>
              <a:latin typeface="Arial Narrow" panose="020B0606020202030204" pitchFamily="34" charset="0"/>
            </a:endParaRPr>
          </a:p>
        </p:txBody>
      </p:sp>
    </p:spTree>
    <p:extLst>
      <p:ext uri="{BB962C8B-B14F-4D97-AF65-F5344CB8AC3E}">
        <p14:creationId xmlns:p14="http://schemas.microsoft.com/office/powerpoint/2010/main" val="15861406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9222"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15000"/>
              </a:lnSpc>
              <a:spcAft>
                <a:spcPts val="1000"/>
              </a:spcAft>
            </a:pPr>
            <a:r>
              <a:rPr lang="ru-RU" sz="1800" b="1" dirty="0">
                <a:solidFill>
                  <a:srgbClr val="000000"/>
                </a:solidFill>
                <a:effectLst/>
                <a:latin typeface="Times New Roman" panose="02020603050405020304" pitchFamily="18" charset="0"/>
                <a:ea typeface="Times New Roman" panose="02020603050405020304" pitchFamily="18" charset="0"/>
              </a:rPr>
              <a:t> Критерии оценивания портфолио педагога организаций общего среднего образования на присвоение (подтверждение) квалификационной категории</a:t>
            </a:r>
            <a:endParaRPr lang="ru-RU" sz="1800" dirty="0">
              <a:effectLst/>
              <a:latin typeface="Times New Roman" panose="02020603050405020304" pitchFamily="18" charset="0"/>
              <a:ea typeface="Times New Roman" panose="02020603050405020304" pitchFamily="18" charset="0"/>
            </a:endParaRPr>
          </a:p>
          <a:p>
            <a:pPr>
              <a:lnSpc>
                <a:spcPct val="115000"/>
              </a:lnSpc>
              <a:spcAft>
                <a:spcPts val="1000"/>
              </a:spcAft>
            </a:pPr>
            <a:endParaRPr lang="ru-RU" sz="1800" dirty="0">
              <a:effectLst/>
              <a:latin typeface="Times New Roman" panose="02020603050405020304" pitchFamily="18" charset="0"/>
              <a:ea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endParaRPr lang="ru-RU" sz="1600" kern="50" dirty="0">
              <a:solidFill>
                <a:srgbClr val="000000"/>
              </a:solidFill>
              <a:latin typeface="Times New Roman"/>
              <a:ea typeface="Times New Roman"/>
            </a:endParaRPr>
          </a:p>
          <a:p>
            <a:pPr indent="449580">
              <a:spcAft>
                <a:spcPts val="0"/>
              </a:spcAft>
            </a:pPr>
            <a:r>
              <a:rPr lang="ru-RU" sz="1100" dirty="0">
                <a:latin typeface="Times New Roman"/>
                <a:ea typeface="Times New Roman"/>
              </a:rPr>
              <a:t> </a:t>
            </a:r>
            <a:endParaRPr lang="ru-RU" sz="1400" b="1" kern="50" dirty="0">
              <a:solidFill>
                <a:srgbClr val="FF0000"/>
              </a:solidFill>
              <a:latin typeface="Times New Roman"/>
              <a:ea typeface="Times New Roman"/>
            </a:endParaRPr>
          </a:p>
        </p:txBody>
      </p:sp>
      <p:graphicFrame>
        <p:nvGraphicFramePr>
          <p:cNvPr id="2" name="Таблица 1">
            <a:extLst>
              <a:ext uri="{FF2B5EF4-FFF2-40B4-BE49-F238E27FC236}">
                <a16:creationId xmlns:a16="http://schemas.microsoft.com/office/drawing/2014/main" id="{65ADE4E4-5F88-4415-94AB-311E54EF9A85}"/>
              </a:ext>
            </a:extLst>
          </p:cNvPr>
          <p:cNvGraphicFramePr>
            <a:graphicFrameLocks noGrp="1"/>
          </p:cNvGraphicFramePr>
          <p:nvPr>
            <p:extLst>
              <p:ext uri="{D42A27DB-BD31-4B8C-83A1-F6EECF244321}">
                <p14:modId xmlns:p14="http://schemas.microsoft.com/office/powerpoint/2010/main" val="1545397463"/>
              </p:ext>
            </p:extLst>
          </p:nvPr>
        </p:nvGraphicFramePr>
        <p:xfrm>
          <a:off x="179512" y="1124745"/>
          <a:ext cx="8956081" cy="5655571"/>
        </p:xfrm>
        <a:graphic>
          <a:graphicData uri="http://schemas.openxmlformats.org/drawingml/2006/table">
            <a:tbl>
              <a:tblPr firstRow="1" firstCol="1" bandRow="1">
                <a:tableStyleId>{5C22544A-7EE6-4342-B048-85BDC9FD1C3A}</a:tableStyleId>
              </a:tblPr>
              <a:tblGrid>
                <a:gridCol w="2002572">
                  <a:extLst>
                    <a:ext uri="{9D8B030D-6E8A-4147-A177-3AD203B41FA5}">
                      <a16:colId xmlns:a16="http://schemas.microsoft.com/office/drawing/2014/main" val="195874416"/>
                    </a:ext>
                  </a:extLst>
                </a:gridCol>
                <a:gridCol w="2077389">
                  <a:extLst>
                    <a:ext uri="{9D8B030D-6E8A-4147-A177-3AD203B41FA5}">
                      <a16:colId xmlns:a16="http://schemas.microsoft.com/office/drawing/2014/main" val="1172738131"/>
                    </a:ext>
                  </a:extLst>
                </a:gridCol>
                <a:gridCol w="1483849">
                  <a:extLst>
                    <a:ext uri="{9D8B030D-6E8A-4147-A177-3AD203B41FA5}">
                      <a16:colId xmlns:a16="http://schemas.microsoft.com/office/drawing/2014/main" val="912720281"/>
                    </a:ext>
                  </a:extLst>
                </a:gridCol>
                <a:gridCol w="1558041">
                  <a:extLst>
                    <a:ext uri="{9D8B030D-6E8A-4147-A177-3AD203B41FA5}">
                      <a16:colId xmlns:a16="http://schemas.microsoft.com/office/drawing/2014/main" val="1882789867"/>
                    </a:ext>
                  </a:extLst>
                </a:gridCol>
                <a:gridCol w="1834230">
                  <a:extLst>
                    <a:ext uri="{9D8B030D-6E8A-4147-A177-3AD203B41FA5}">
                      <a16:colId xmlns:a16="http://schemas.microsoft.com/office/drawing/2014/main" val="122965012"/>
                    </a:ext>
                  </a:extLst>
                </a:gridCol>
              </a:tblGrid>
              <a:tr h="425339">
                <a:tc>
                  <a:txBody>
                    <a:bodyPr/>
                    <a:lstStyle/>
                    <a:p>
                      <a:pPr marL="12700" algn="just">
                        <a:lnSpc>
                          <a:spcPct val="115000"/>
                        </a:lnSpc>
                        <a:spcAft>
                          <a:spcPts val="100"/>
                        </a:spcAft>
                      </a:pPr>
                      <a:r>
                        <a:rPr lang="ru-RU" sz="1200" dirty="0">
                          <a:effectLst/>
                          <a:latin typeface="Times New Roman" panose="02020603050405020304" pitchFamily="18" charset="0"/>
                          <a:cs typeface="Times New Roman" panose="02020603050405020304" pitchFamily="18" charset="0"/>
                        </a:rPr>
                        <a:t> </a:t>
                      </a:r>
                    </a:p>
                    <a:p>
                      <a:pPr marL="12700" algn="just">
                        <a:lnSpc>
                          <a:spcPct val="115000"/>
                        </a:lnSpc>
                        <a:spcAft>
                          <a:spcPts val="10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gridSpan="4">
                  <a:txBody>
                    <a:bodyPr/>
                    <a:lstStyle/>
                    <a:p>
                      <a:pPr marL="12700" algn="just">
                        <a:lnSpc>
                          <a:spcPct val="115000"/>
                        </a:lnSpc>
                        <a:spcAft>
                          <a:spcPts val="100"/>
                        </a:spcAft>
                      </a:pPr>
                      <a:r>
                        <a:rPr lang="en-US" sz="1200" dirty="0" err="1">
                          <a:effectLst/>
                          <a:latin typeface="Times New Roman" panose="02020603050405020304" pitchFamily="18" charset="0"/>
                          <a:cs typeface="Times New Roman" panose="02020603050405020304" pitchFamily="18" charset="0"/>
                        </a:rPr>
                        <a:t>Квалификационная</a:t>
                      </a:r>
                      <a:r>
                        <a:rPr lang="en-US" sz="1200" dirty="0">
                          <a:effectLst/>
                          <a:latin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cs typeface="Times New Roman" panose="02020603050405020304" pitchFamily="18" charset="0"/>
                        </a:rPr>
                        <a:t>категория</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554102020"/>
                  </a:ext>
                </a:extLst>
              </a:tr>
              <a:tr h="412754">
                <a:tc>
                  <a:txBody>
                    <a:bodyPr/>
                    <a:lstStyle/>
                    <a:p>
                      <a:pPr marL="12700" algn="just">
                        <a:lnSpc>
                          <a:spcPct val="115000"/>
                        </a:lnSpc>
                        <a:spcAft>
                          <a:spcPts val="100"/>
                        </a:spcAft>
                      </a:pPr>
                      <a:r>
                        <a:rPr lang="en-US" sz="1200" dirty="0" err="1">
                          <a:effectLst/>
                          <a:latin typeface="Times New Roman" panose="02020603050405020304" pitchFamily="18" charset="0"/>
                          <a:cs typeface="Times New Roman" panose="02020603050405020304" pitchFamily="18" charset="0"/>
                        </a:rPr>
                        <a:t>Критерии</a:t>
                      </a:r>
                      <a:r>
                        <a:rPr lang="en-US" sz="1200" dirty="0">
                          <a:effectLst/>
                          <a:latin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cs typeface="Times New Roman" panose="02020603050405020304" pitchFamily="18" charset="0"/>
                        </a:rPr>
                        <a:t>оценивания</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dirty="0" err="1">
                          <a:effectLst/>
                          <a:latin typeface="Times New Roman" panose="02020603050405020304" pitchFamily="18" charset="0"/>
                          <a:cs typeface="Times New Roman" panose="02020603050405020304" pitchFamily="18" charset="0"/>
                        </a:rPr>
                        <a:t>Педагог-модератор</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a:effectLst/>
                          <a:latin typeface="Times New Roman" panose="02020603050405020304" pitchFamily="18" charset="0"/>
                          <a:cs typeface="Times New Roman" panose="02020603050405020304" pitchFamily="18" charset="0"/>
                        </a:rPr>
                        <a:t>Педагог-эксперт</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a:effectLst/>
                          <a:latin typeface="Times New Roman" panose="02020603050405020304" pitchFamily="18" charset="0"/>
                          <a:cs typeface="Times New Roman" panose="02020603050405020304" pitchFamily="18" charset="0"/>
                        </a:rPr>
                        <a:t>Педагог-исследователь</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a:effectLst/>
                          <a:latin typeface="Times New Roman" panose="02020603050405020304" pitchFamily="18" charset="0"/>
                          <a:cs typeface="Times New Roman" panose="02020603050405020304" pitchFamily="18" charset="0"/>
                        </a:rPr>
                        <a:t>Педагог-мастер</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extLst>
                  <a:ext uri="{0D108BD9-81ED-4DB2-BD59-A6C34878D82A}">
                    <a16:rowId xmlns:a16="http://schemas.microsoft.com/office/drawing/2014/main" val="4114212506"/>
                  </a:ext>
                </a:extLst>
              </a:tr>
              <a:tr h="1030212">
                <a:tc>
                  <a:txBody>
                    <a:bodyPr/>
                    <a:lstStyle/>
                    <a:p>
                      <a:pPr marL="12700" algn="just">
                        <a:lnSpc>
                          <a:spcPct val="115000"/>
                        </a:lnSpc>
                        <a:spcAft>
                          <a:spcPts val="10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Качество знаний</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2700" algn="just">
                        <a:lnSpc>
                          <a:spcPct val="115000"/>
                        </a:lnSpc>
                        <a:spcAft>
                          <a:spcPts val="10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обучающихся за последние три учебных года. С учетом динамики качества знаний (четверть/полугодие)</a:t>
                      </a:r>
                      <a:r>
                        <a:rPr lang="ru-RU" sz="120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Динамика роста качества знаний - на 3%</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Динамика роста качества знаний - на 4%</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Динамика роста качества знаний - на 5%</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Динамика роста качества знаний - на 6%</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566409994"/>
                  </a:ext>
                </a:extLst>
              </a:tr>
              <a:tr h="3747157">
                <a:tc>
                  <a:txBody>
                    <a:bodyPr/>
                    <a:lstStyle/>
                    <a:p>
                      <a:pPr marL="12700" algn="just">
                        <a:lnSpc>
                          <a:spcPct val="115000"/>
                        </a:lnSpc>
                        <a:spcAft>
                          <a:spcPts val="10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Работа со слабоуспевающими учащимися</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Динамика обучаемости – на уменьшение или на увеличение. Работа по предупреждению неуспеваемости (наличие плана работы, анализ и выявление (1 раз на начало учебного года), анкетирование (1 раз в конце учебного года)</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Динамика обучаемости – на уменьшение или на увеличение. Работа по предупреждению неуспеваемости (наличие плана работы, анализ и выявление (1 раз на начало учебного года), анкетирование (1 раз в конце учебного года)</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Динамика обучаемости – на уменьшение или на увеличение. Работа по предупреждению неуспеваемости (наличие плана работы, анализ и выявление (1 раз на начало учебного года), анкетирование (1 раз в конце учебного года)</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Динамика обучаемости – на уменьшение или на увеличение. Работа по предупреждению неуспеваемости (наличие плана работы, анализ и выявление (1 раз на начало учебного года), анкетирование (1 раз в конце учебного года)</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974440194"/>
                  </a:ext>
                </a:extLst>
              </a:tr>
            </a:tbl>
          </a:graphicData>
        </a:graphic>
      </p:graphicFrame>
    </p:spTree>
    <p:extLst>
      <p:ext uri="{BB962C8B-B14F-4D97-AF65-F5344CB8AC3E}">
        <p14:creationId xmlns:p14="http://schemas.microsoft.com/office/powerpoint/2010/main" val="16837130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9222"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endParaRPr lang="ru-RU" sz="1600" kern="50" dirty="0">
              <a:solidFill>
                <a:srgbClr val="000000"/>
              </a:solidFill>
              <a:latin typeface="Times New Roman"/>
              <a:ea typeface="Times New Roman"/>
            </a:endParaRPr>
          </a:p>
          <a:p>
            <a:pPr indent="449580">
              <a:spcAft>
                <a:spcPts val="0"/>
              </a:spcAft>
            </a:pPr>
            <a:r>
              <a:rPr lang="ru-RU" sz="1100" dirty="0">
                <a:latin typeface="Times New Roman"/>
                <a:ea typeface="Times New Roman"/>
              </a:rPr>
              <a:t> </a:t>
            </a:r>
            <a:endParaRPr lang="ru-RU" sz="1400" b="1" kern="50" dirty="0">
              <a:solidFill>
                <a:srgbClr val="FF0000"/>
              </a:solidFill>
              <a:latin typeface="Times New Roman"/>
              <a:ea typeface="Times New Roman"/>
            </a:endParaRPr>
          </a:p>
        </p:txBody>
      </p:sp>
      <p:graphicFrame>
        <p:nvGraphicFramePr>
          <p:cNvPr id="2" name="Таблица 1">
            <a:extLst>
              <a:ext uri="{FF2B5EF4-FFF2-40B4-BE49-F238E27FC236}">
                <a16:creationId xmlns:a16="http://schemas.microsoft.com/office/drawing/2014/main" id="{65ADE4E4-5F88-4415-94AB-311E54EF9A85}"/>
              </a:ext>
            </a:extLst>
          </p:cNvPr>
          <p:cNvGraphicFramePr>
            <a:graphicFrameLocks noGrp="1"/>
          </p:cNvGraphicFramePr>
          <p:nvPr>
            <p:extLst>
              <p:ext uri="{D42A27DB-BD31-4B8C-83A1-F6EECF244321}">
                <p14:modId xmlns:p14="http://schemas.microsoft.com/office/powerpoint/2010/main" val="3669534327"/>
              </p:ext>
            </p:extLst>
          </p:nvPr>
        </p:nvGraphicFramePr>
        <p:xfrm>
          <a:off x="35496" y="1797"/>
          <a:ext cx="9246432" cy="7155491"/>
        </p:xfrm>
        <a:graphic>
          <a:graphicData uri="http://schemas.openxmlformats.org/drawingml/2006/table">
            <a:tbl>
              <a:tblPr firstRow="1" firstCol="1" bandRow="1">
                <a:tableStyleId>{5C22544A-7EE6-4342-B048-85BDC9FD1C3A}</a:tableStyleId>
              </a:tblPr>
              <a:tblGrid>
                <a:gridCol w="2232248">
                  <a:extLst>
                    <a:ext uri="{9D8B030D-6E8A-4147-A177-3AD203B41FA5}">
                      <a16:colId xmlns:a16="http://schemas.microsoft.com/office/drawing/2014/main" val="195874416"/>
                    </a:ext>
                  </a:extLst>
                </a:gridCol>
                <a:gridCol w="2027492">
                  <a:extLst>
                    <a:ext uri="{9D8B030D-6E8A-4147-A177-3AD203B41FA5}">
                      <a16:colId xmlns:a16="http://schemas.microsoft.com/office/drawing/2014/main" val="1172738131"/>
                    </a:ext>
                  </a:extLst>
                </a:gridCol>
                <a:gridCol w="1823256">
                  <a:extLst>
                    <a:ext uri="{9D8B030D-6E8A-4147-A177-3AD203B41FA5}">
                      <a16:colId xmlns:a16="http://schemas.microsoft.com/office/drawing/2014/main" val="912720281"/>
                    </a:ext>
                  </a:extLst>
                </a:gridCol>
                <a:gridCol w="1604466">
                  <a:extLst>
                    <a:ext uri="{9D8B030D-6E8A-4147-A177-3AD203B41FA5}">
                      <a16:colId xmlns:a16="http://schemas.microsoft.com/office/drawing/2014/main" val="1882789867"/>
                    </a:ext>
                  </a:extLst>
                </a:gridCol>
                <a:gridCol w="1558970">
                  <a:extLst>
                    <a:ext uri="{9D8B030D-6E8A-4147-A177-3AD203B41FA5}">
                      <a16:colId xmlns:a16="http://schemas.microsoft.com/office/drawing/2014/main" val="122965012"/>
                    </a:ext>
                  </a:extLst>
                </a:gridCol>
              </a:tblGrid>
              <a:tr h="411478">
                <a:tc>
                  <a:txBody>
                    <a:bodyPr/>
                    <a:lstStyle/>
                    <a:p>
                      <a:pPr marL="12700" algn="just">
                        <a:lnSpc>
                          <a:spcPct val="115000"/>
                        </a:lnSpc>
                        <a:spcAft>
                          <a:spcPts val="100"/>
                        </a:spcAft>
                      </a:pPr>
                      <a:r>
                        <a:rPr lang="ru-RU" sz="1200" dirty="0">
                          <a:effectLst/>
                          <a:latin typeface="Times New Roman" panose="02020603050405020304" pitchFamily="18" charset="0"/>
                          <a:cs typeface="Times New Roman" panose="02020603050405020304" pitchFamily="18" charset="0"/>
                        </a:rPr>
                        <a:t> </a:t>
                      </a:r>
                    </a:p>
                    <a:p>
                      <a:pPr marL="12700" algn="just">
                        <a:lnSpc>
                          <a:spcPct val="115000"/>
                        </a:lnSpc>
                        <a:spcAft>
                          <a:spcPts val="10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gridSpan="4">
                  <a:txBody>
                    <a:bodyPr/>
                    <a:lstStyle/>
                    <a:p>
                      <a:pPr marL="12700" algn="just">
                        <a:lnSpc>
                          <a:spcPct val="115000"/>
                        </a:lnSpc>
                        <a:spcAft>
                          <a:spcPts val="100"/>
                        </a:spcAft>
                      </a:pPr>
                      <a:r>
                        <a:rPr lang="en-US" sz="1200" dirty="0" err="1">
                          <a:effectLst/>
                          <a:latin typeface="Times New Roman" panose="02020603050405020304" pitchFamily="18" charset="0"/>
                          <a:cs typeface="Times New Roman" panose="02020603050405020304" pitchFamily="18" charset="0"/>
                        </a:rPr>
                        <a:t>Квалификационная</a:t>
                      </a:r>
                      <a:r>
                        <a:rPr lang="en-US" sz="1200" dirty="0">
                          <a:effectLst/>
                          <a:latin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cs typeface="Times New Roman" panose="02020603050405020304" pitchFamily="18" charset="0"/>
                        </a:rPr>
                        <a:t>категория</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554102020"/>
                  </a:ext>
                </a:extLst>
              </a:tr>
              <a:tr h="347666">
                <a:tc>
                  <a:txBody>
                    <a:bodyPr/>
                    <a:lstStyle/>
                    <a:p>
                      <a:pPr marL="12700" algn="just">
                        <a:lnSpc>
                          <a:spcPct val="115000"/>
                        </a:lnSpc>
                        <a:spcAft>
                          <a:spcPts val="100"/>
                        </a:spcAft>
                      </a:pPr>
                      <a:r>
                        <a:rPr lang="en-US" sz="1200" dirty="0" err="1">
                          <a:effectLst/>
                          <a:latin typeface="Times New Roman" panose="02020603050405020304" pitchFamily="18" charset="0"/>
                          <a:cs typeface="Times New Roman" panose="02020603050405020304" pitchFamily="18" charset="0"/>
                        </a:rPr>
                        <a:t>Критерии</a:t>
                      </a:r>
                      <a:r>
                        <a:rPr lang="en-US" sz="1200" dirty="0">
                          <a:effectLst/>
                          <a:latin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cs typeface="Times New Roman" panose="02020603050405020304" pitchFamily="18" charset="0"/>
                        </a:rPr>
                        <a:t>оценивания</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dirty="0" err="1">
                          <a:effectLst/>
                          <a:latin typeface="Times New Roman" panose="02020603050405020304" pitchFamily="18" charset="0"/>
                          <a:cs typeface="Times New Roman" panose="02020603050405020304" pitchFamily="18" charset="0"/>
                        </a:rPr>
                        <a:t>Педагог-модератор</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a:effectLst/>
                          <a:latin typeface="Times New Roman" panose="02020603050405020304" pitchFamily="18" charset="0"/>
                          <a:cs typeface="Times New Roman" panose="02020603050405020304" pitchFamily="18" charset="0"/>
                        </a:rPr>
                        <a:t>Педагог-эксперт</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a:effectLst/>
                          <a:latin typeface="Times New Roman" panose="02020603050405020304" pitchFamily="18" charset="0"/>
                          <a:cs typeface="Times New Roman" panose="02020603050405020304" pitchFamily="18" charset="0"/>
                        </a:rPr>
                        <a:t>Педагог-исследователь</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a:effectLst/>
                          <a:latin typeface="Times New Roman" panose="02020603050405020304" pitchFamily="18" charset="0"/>
                          <a:cs typeface="Times New Roman" panose="02020603050405020304" pitchFamily="18" charset="0"/>
                        </a:rPr>
                        <a:t>Педагог-мастер</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extLst>
                  <a:ext uri="{0D108BD9-81ED-4DB2-BD59-A6C34878D82A}">
                    <a16:rowId xmlns:a16="http://schemas.microsoft.com/office/drawing/2014/main" val="4114212506"/>
                  </a:ext>
                </a:extLst>
              </a:tr>
              <a:tr h="3222330">
                <a:tc>
                  <a:txBody>
                    <a:bodyPr/>
                    <a:lstStyle/>
                    <a:p>
                      <a:pPr marL="12700" algn="just">
                        <a:lnSpc>
                          <a:spcPct val="115000"/>
                        </a:lnSpc>
                        <a:spcAft>
                          <a:spcPts val="100"/>
                        </a:spcAft>
                      </a:pP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Качество</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преподавания</a:t>
                      </a:r>
                      <a:r>
                        <a:rPr lang="en-US" sz="120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Видеозапись</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урока</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продолжительностью</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10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минут</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Основное требование: без монтажа, аудио- видео склеиваний) с листом наблюдения и анализом урока заместителя руководителя и руководителя организации образования, (не менее 2-х уроков за текущий учебный год)</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Видеозапись</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урока</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продолжительностью</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10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минут</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Основное требование: без монтажа, аудио- видео склеиваний) с листом наблюдения и анализом урока заместителя руководителя и руководителя организации образования (не менее 2-х уроков за текущий учебный год)</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Видеозапись урока (продолжительностью 10 минут. </a:t>
                      </a: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Основное требование: без монтажа, аудио- видео склеиваний) с листом наблюдения и анализом урока заместителя руководителя и руководителя организации образования (не менее 3-х уроков за текущий учебный год)</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Видеозапись</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урока</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продолжительностью</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10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минут</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Основное требование: без монтажа, аудио- видео склеиваний) с листом наблюдения и анализом урока заместителя руководителя и руководителя организации образования (не менее 3-х уроков за текущий учебный год)</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566409994"/>
                  </a:ext>
                </a:extLst>
              </a:tr>
              <a:tr h="3156254">
                <a:tc>
                  <a:txBody>
                    <a:bodyPr/>
                    <a:lstStyle/>
                    <a:p>
                      <a:pPr marL="12700" algn="just">
                        <a:lnSpc>
                          <a:spcPct val="115000"/>
                        </a:lnSpc>
                        <a:spcAft>
                          <a:spcPts val="10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Достижения, обучающихся в конкурсах или олимпиадах, или соревнованиях в соответствии с приказом № 514</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Победитель или призер, или участник.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Уровень</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района</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города</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Победитель или призер, или участник. Уровень области/городов республиканского значения и столицы</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Победитель или призер, или участник Уровень области/городов республиканского значения и столицы</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Победитель или призер, или участник Республиканский или международный уровень</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974440194"/>
                  </a:ext>
                </a:extLst>
              </a:tr>
            </a:tbl>
          </a:graphicData>
        </a:graphic>
      </p:graphicFrame>
    </p:spTree>
    <p:extLst>
      <p:ext uri="{BB962C8B-B14F-4D97-AF65-F5344CB8AC3E}">
        <p14:creationId xmlns:p14="http://schemas.microsoft.com/office/powerpoint/2010/main" val="37775343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9222"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15000"/>
              </a:lnSpc>
              <a:spcAft>
                <a:spcPts val="1000"/>
              </a:spcAft>
            </a:pPr>
            <a:endParaRPr lang="ru-RU" sz="1800" dirty="0">
              <a:effectLst/>
              <a:latin typeface="Times New Roman" panose="02020603050405020304" pitchFamily="18" charset="0"/>
              <a:ea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endParaRPr lang="ru-RU" sz="1600" kern="50" dirty="0">
              <a:solidFill>
                <a:srgbClr val="000000"/>
              </a:solidFill>
              <a:latin typeface="Times New Roman"/>
              <a:ea typeface="Times New Roman"/>
            </a:endParaRPr>
          </a:p>
          <a:p>
            <a:pPr indent="449580">
              <a:spcAft>
                <a:spcPts val="0"/>
              </a:spcAft>
            </a:pPr>
            <a:r>
              <a:rPr lang="ru-RU" sz="1100" dirty="0">
                <a:latin typeface="Times New Roman"/>
                <a:ea typeface="Times New Roman"/>
              </a:rPr>
              <a:t> </a:t>
            </a:r>
            <a:endParaRPr lang="ru-RU" sz="1400" b="1" kern="50" dirty="0">
              <a:solidFill>
                <a:srgbClr val="FF0000"/>
              </a:solidFill>
              <a:latin typeface="Times New Roman"/>
              <a:ea typeface="Times New Roman"/>
            </a:endParaRPr>
          </a:p>
        </p:txBody>
      </p:sp>
      <p:graphicFrame>
        <p:nvGraphicFramePr>
          <p:cNvPr id="2" name="Таблица 1">
            <a:extLst>
              <a:ext uri="{FF2B5EF4-FFF2-40B4-BE49-F238E27FC236}">
                <a16:creationId xmlns:a16="http://schemas.microsoft.com/office/drawing/2014/main" id="{65ADE4E4-5F88-4415-94AB-311E54EF9A85}"/>
              </a:ext>
            </a:extLst>
          </p:cNvPr>
          <p:cNvGraphicFramePr>
            <a:graphicFrameLocks noGrp="1"/>
          </p:cNvGraphicFramePr>
          <p:nvPr>
            <p:extLst>
              <p:ext uri="{D42A27DB-BD31-4B8C-83A1-F6EECF244321}">
                <p14:modId xmlns:p14="http://schemas.microsoft.com/office/powerpoint/2010/main" val="4197090594"/>
              </p:ext>
            </p:extLst>
          </p:nvPr>
        </p:nvGraphicFramePr>
        <p:xfrm>
          <a:off x="8408" y="-16113"/>
          <a:ext cx="9246432" cy="5762438"/>
        </p:xfrm>
        <a:graphic>
          <a:graphicData uri="http://schemas.openxmlformats.org/drawingml/2006/table">
            <a:tbl>
              <a:tblPr firstRow="1" firstCol="1" bandRow="1">
                <a:tableStyleId>{5C22544A-7EE6-4342-B048-85BDC9FD1C3A}</a:tableStyleId>
              </a:tblPr>
              <a:tblGrid>
                <a:gridCol w="2874065">
                  <a:extLst>
                    <a:ext uri="{9D8B030D-6E8A-4147-A177-3AD203B41FA5}">
                      <a16:colId xmlns:a16="http://schemas.microsoft.com/office/drawing/2014/main" val="195874416"/>
                    </a:ext>
                  </a:extLst>
                </a:gridCol>
                <a:gridCol w="1385675">
                  <a:extLst>
                    <a:ext uri="{9D8B030D-6E8A-4147-A177-3AD203B41FA5}">
                      <a16:colId xmlns:a16="http://schemas.microsoft.com/office/drawing/2014/main" val="1172738131"/>
                    </a:ext>
                  </a:extLst>
                </a:gridCol>
                <a:gridCol w="1823256">
                  <a:extLst>
                    <a:ext uri="{9D8B030D-6E8A-4147-A177-3AD203B41FA5}">
                      <a16:colId xmlns:a16="http://schemas.microsoft.com/office/drawing/2014/main" val="912720281"/>
                    </a:ext>
                  </a:extLst>
                </a:gridCol>
                <a:gridCol w="1604466">
                  <a:extLst>
                    <a:ext uri="{9D8B030D-6E8A-4147-A177-3AD203B41FA5}">
                      <a16:colId xmlns:a16="http://schemas.microsoft.com/office/drawing/2014/main" val="1882789867"/>
                    </a:ext>
                  </a:extLst>
                </a:gridCol>
                <a:gridCol w="1558970">
                  <a:extLst>
                    <a:ext uri="{9D8B030D-6E8A-4147-A177-3AD203B41FA5}">
                      <a16:colId xmlns:a16="http://schemas.microsoft.com/office/drawing/2014/main" val="122965012"/>
                    </a:ext>
                  </a:extLst>
                </a:gridCol>
              </a:tblGrid>
              <a:tr h="411478">
                <a:tc>
                  <a:txBody>
                    <a:bodyPr/>
                    <a:lstStyle/>
                    <a:p>
                      <a:pPr marL="12700" algn="just">
                        <a:lnSpc>
                          <a:spcPct val="115000"/>
                        </a:lnSpc>
                        <a:spcAft>
                          <a:spcPts val="100"/>
                        </a:spcAft>
                      </a:pPr>
                      <a:r>
                        <a:rPr lang="ru-RU" sz="1200" dirty="0">
                          <a:effectLst/>
                          <a:latin typeface="Times New Roman" panose="02020603050405020304" pitchFamily="18" charset="0"/>
                          <a:cs typeface="Times New Roman" panose="02020603050405020304" pitchFamily="18" charset="0"/>
                        </a:rPr>
                        <a:t> </a:t>
                      </a:r>
                    </a:p>
                    <a:p>
                      <a:pPr marL="12700" algn="just">
                        <a:lnSpc>
                          <a:spcPct val="115000"/>
                        </a:lnSpc>
                        <a:spcAft>
                          <a:spcPts val="10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gridSpan="4">
                  <a:txBody>
                    <a:bodyPr/>
                    <a:lstStyle/>
                    <a:p>
                      <a:pPr marL="12700" algn="just">
                        <a:lnSpc>
                          <a:spcPct val="115000"/>
                        </a:lnSpc>
                        <a:spcAft>
                          <a:spcPts val="100"/>
                        </a:spcAft>
                      </a:pPr>
                      <a:r>
                        <a:rPr lang="en-US" sz="1200" dirty="0" err="1">
                          <a:effectLst/>
                          <a:latin typeface="Times New Roman" panose="02020603050405020304" pitchFamily="18" charset="0"/>
                          <a:cs typeface="Times New Roman" panose="02020603050405020304" pitchFamily="18" charset="0"/>
                        </a:rPr>
                        <a:t>Квалификационная</a:t>
                      </a:r>
                      <a:r>
                        <a:rPr lang="en-US" sz="1200" dirty="0">
                          <a:effectLst/>
                          <a:latin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cs typeface="Times New Roman" panose="02020603050405020304" pitchFamily="18" charset="0"/>
                        </a:rPr>
                        <a:t>категория</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554102020"/>
                  </a:ext>
                </a:extLst>
              </a:tr>
              <a:tr h="347666">
                <a:tc>
                  <a:txBody>
                    <a:bodyPr/>
                    <a:lstStyle/>
                    <a:p>
                      <a:pPr marL="12700" algn="just">
                        <a:lnSpc>
                          <a:spcPct val="115000"/>
                        </a:lnSpc>
                        <a:spcAft>
                          <a:spcPts val="100"/>
                        </a:spcAft>
                      </a:pPr>
                      <a:r>
                        <a:rPr lang="en-US" sz="1200" dirty="0" err="1">
                          <a:effectLst/>
                          <a:latin typeface="Times New Roman" panose="02020603050405020304" pitchFamily="18" charset="0"/>
                          <a:cs typeface="Times New Roman" panose="02020603050405020304" pitchFamily="18" charset="0"/>
                        </a:rPr>
                        <a:t>Критерии</a:t>
                      </a:r>
                      <a:r>
                        <a:rPr lang="en-US" sz="1200" dirty="0">
                          <a:effectLst/>
                          <a:latin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cs typeface="Times New Roman" panose="02020603050405020304" pitchFamily="18" charset="0"/>
                        </a:rPr>
                        <a:t>оценивания</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dirty="0" err="1">
                          <a:effectLst/>
                          <a:latin typeface="Times New Roman" panose="02020603050405020304" pitchFamily="18" charset="0"/>
                          <a:cs typeface="Times New Roman" panose="02020603050405020304" pitchFamily="18" charset="0"/>
                        </a:rPr>
                        <a:t>Педагог-модератор</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a:effectLst/>
                          <a:latin typeface="Times New Roman" panose="02020603050405020304" pitchFamily="18" charset="0"/>
                          <a:cs typeface="Times New Roman" panose="02020603050405020304" pitchFamily="18" charset="0"/>
                        </a:rPr>
                        <a:t>Педагог-эксперт</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a:effectLst/>
                          <a:latin typeface="Times New Roman" panose="02020603050405020304" pitchFamily="18" charset="0"/>
                          <a:cs typeface="Times New Roman" panose="02020603050405020304" pitchFamily="18" charset="0"/>
                        </a:rPr>
                        <a:t>Педагог-исследователь</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tc>
                  <a:txBody>
                    <a:bodyPr/>
                    <a:lstStyle/>
                    <a:p>
                      <a:pPr marL="12700" algn="just">
                        <a:lnSpc>
                          <a:spcPct val="115000"/>
                        </a:lnSpc>
                        <a:spcAft>
                          <a:spcPts val="100"/>
                        </a:spcAft>
                      </a:pPr>
                      <a:r>
                        <a:rPr lang="en-US" sz="1200">
                          <a:effectLst/>
                          <a:latin typeface="Times New Roman" panose="02020603050405020304" pitchFamily="18" charset="0"/>
                          <a:cs typeface="Times New Roman" panose="02020603050405020304" pitchFamily="18" charset="0"/>
                        </a:rPr>
                        <a:t>Педагог-мастер</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04" marR="6404" marT="6404" marB="6404" anchor="ctr"/>
                </a:tc>
                <a:extLst>
                  <a:ext uri="{0D108BD9-81ED-4DB2-BD59-A6C34878D82A}">
                    <a16:rowId xmlns:a16="http://schemas.microsoft.com/office/drawing/2014/main" val="4114212506"/>
                  </a:ext>
                </a:extLst>
              </a:tr>
              <a:tr h="1300054">
                <a:tc>
                  <a:txBody>
                    <a:bodyPr/>
                    <a:lstStyle/>
                    <a:p>
                      <a:pPr marL="12700" algn="just">
                        <a:lnSpc>
                          <a:spcPct val="115000"/>
                        </a:lnSpc>
                        <a:spcAft>
                          <a:spcPts val="100"/>
                        </a:spcAft>
                      </a:pPr>
                      <a:r>
                        <a:rPr lang="ru-RU"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Достижения педагога в профессиональных конкурсах или олимпиадах в соответствии с приказом №514</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ru-RU"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Победитель или призер, или участник. Уровень области/городов республиканского значения и столицы (при наличии)</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ru-RU"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Победитель или призер, или участник. Уровень области/городов республиканского значения и столицы (при наличии)</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ru-RU"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Победитель или призер, или участник. Республиканский или международный уровень (при наличии)</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566409994"/>
                  </a:ext>
                </a:extLst>
              </a:tr>
              <a:tr h="3156254">
                <a:tc>
                  <a:txBody>
                    <a:bodyPr/>
                    <a:lstStyle/>
                    <a:p>
                      <a:pPr marL="12700" algn="just">
                        <a:lnSpc>
                          <a:spcPct val="115000"/>
                        </a:lnSpc>
                        <a:spcAft>
                          <a:spcPts val="100"/>
                        </a:spcAft>
                      </a:pP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Обобщение педагогического опыта</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2700" algn="just">
                        <a:lnSpc>
                          <a:spcPct val="115000"/>
                        </a:lnSpc>
                        <a:spcAft>
                          <a:spcPts val="100"/>
                        </a:spcAft>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2700" algn="just">
                        <a:lnSpc>
                          <a:spcPct val="115000"/>
                        </a:lnSpc>
                        <a:spcAft>
                          <a:spcPts val="100"/>
                        </a:spcAft>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ru-RU"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выступление на семинарах, конференциях, форумах на уровне области/городов (представляются копии программы, публикации в сборнике) или разработка методических материалов (представляется решение учебно-методического совета соответствующего уровня (при управлении образования) или свидетельство об авторском праве) или документ о внесении опыта в банк данных соответствующего уровня (при управлении образования) или наличие свидетельства об авторском праве (управлением образования)</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ru-RU"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выступление на семинарах, конференциях, форумах на уровне республики (международный) (представляются копии программы, публикации в сборнике) или авторские разработки или документ о внесении опыта в банк данных соответствующего уровня или наличие свидетельства об авторском праве</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974440194"/>
                  </a:ext>
                </a:extLst>
              </a:tr>
            </a:tbl>
          </a:graphicData>
        </a:graphic>
      </p:graphicFrame>
      <p:pic>
        <p:nvPicPr>
          <p:cNvPr id="3" name="Рисунок 2">
            <a:extLst>
              <a:ext uri="{FF2B5EF4-FFF2-40B4-BE49-F238E27FC236}">
                <a16:creationId xmlns:a16="http://schemas.microsoft.com/office/drawing/2014/main" id="{4F14D047-4A03-4CBF-AB7F-729185136673}"/>
              </a:ext>
            </a:extLst>
          </p:cNvPr>
          <p:cNvPicPr>
            <a:picLocks noChangeAspect="1"/>
          </p:cNvPicPr>
          <p:nvPr/>
        </p:nvPicPr>
        <p:blipFill>
          <a:blip r:embed="rId3"/>
          <a:stretch>
            <a:fillRect/>
          </a:stretch>
        </p:blipFill>
        <p:spPr>
          <a:xfrm>
            <a:off x="-9222" y="5879069"/>
            <a:ext cx="9264061" cy="978931"/>
          </a:xfrm>
          <a:prstGeom prst="rect">
            <a:avLst/>
          </a:prstGeom>
        </p:spPr>
      </p:pic>
    </p:spTree>
    <p:extLst>
      <p:ext uri="{BB962C8B-B14F-4D97-AF65-F5344CB8AC3E}">
        <p14:creationId xmlns:p14="http://schemas.microsoft.com/office/powerpoint/2010/main" val="9779611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50875"/>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755575" y="116632"/>
            <a:ext cx="8388421"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8408" y="548680"/>
            <a:ext cx="9136817"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just">
              <a:spcAft>
                <a:spcPts val="0"/>
              </a:spcAft>
            </a:pPr>
            <a:endParaRPr lang="ru-RU" sz="1600" kern="50" dirty="0">
              <a:solidFill>
                <a:srgbClr val="000000"/>
              </a:solidFill>
              <a:latin typeface="Times New Roman"/>
              <a:ea typeface="Times New Roman"/>
            </a:endParaRPr>
          </a:p>
          <a:p>
            <a:pPr indent="449580">
              <a:spcAft>
                <a:spcPts val="0"/>
              </a:spcAft>
            </a:pPr>
            <a:r>
              <a:rPr lang="ru-RU" sz="1100" dirty="0">
                <a:latin typeface="Times New Roman"/>
                <a:ea typeface="Times New Roman"/>
              </a:rPr>
              <a:t> </a:t>
            </a:r>
            <a:endParaRPr lang="ru-RU" sz="1400" b="1" kern="50" dirty="0">
              <a:solidFill>
                <a:srgbClr val="FF0000"/>
              </a:solidFill>
              <a:latin typeface="Times New Roman"/>
              <a:ea typeface="Times New Roman"/>
            </a:endParaRPr>
          </a:p>
        </p:txBody>
      </p:sp>
      <p:pic>
        <p:nvPicPr>
          <p:cNvPr id="1126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5575" y="274353"/>
            <a:ext cx="7992889" cy="5611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2538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27" y="-31081"/>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lnSpc>
                <a:spcPct val="115000"/>
              </a:lnSpc>
            </a:pPr>
            <a:r>
              <a:rPr lang="ru-RU" sz="1800" dirty="0">
                <a:solidFill>
                  <a:srgbClr val="000000"/>
                </a:solidFill>
                <a:effectLst/>
                <a:latin typeface="Times New Roman" panose="02020603050405020304" pitchFamily="18" charset="0"/>
                <a:ea typeface="Times New Roman" panose="02020603050405020304" pitchFamily="18" charset="0"/>
              </a:rPr>
              <a:t>12) </a:t>
            </a:r>
            <a:r>
              <a:rPr lang="ru-RU" sz="1800" b="1" i="1" dirty="0">
                <a:solidFill>
                  <a:srgbClr val="000000"/>
                </a:solidFill>
                <a:effectLst/>
                <a:latin typeface="Times New Roman" panose="02020603050405020304" pitchFamily="18" charset="0"/>
                <a:ea typeface="Times New Roman" panose="02020603050405020304" pitchFamily="18" charset="0"/>
              </a:rPr>
              <a:t>Для руководителей организаций образования (в т.ч. методических кабинетов (центров):</a:t>
            </a:r>
            <a:endParaRPr lang="ru-RU" sz="1800" b="1" i="1" dirty="0">
              <a:effectLst/>
              <a:latin typeface="Times New Roman" panose="02020603050405020304" pitchFamily="18" charset="0"/>
              <a:ea typeface="Times New Roman" panose="02020603050405020304" pitchFamily="18" charset="0"/>
            </a:endParaRPr>
          </a:p>
          <a:p>
            <a:pPr marL="285750" indent="-285750" algn="just">
              <a:buFont typeface="Arial" panose="020B0604020202020204" pitchFamily="34" charset="0"/>
              <a:buChar char="•"/>
            </a:pP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по</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направлению</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Знание</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законодательства</a:t>
            </a:r>
            <a:r>
              <a:rPr lang="en-US" sz="1800" dirty="0">
                <a:solidFill>
                  <a:srgbClr val="000000"/>
                </a:solidFill>
                <a:effectLst/>
                <a:latin typeface="Times New Roman" panose="02020603050405020304" pitchFamily="18" charset="0"/>
                <a:ea typeface="Times New Roman" panose="02020603050405020304" pitchFamily="18" charset="0"/>
              </a:rPr>
              <a:t>" – </a:t>
            </a:r>
            <a:r>
              <a:rPr lang="en-US" sz="1800" dirty="0" err="1">
                <a:solidFill>
                  <a:srgbClr val="000000"/>
                </a:solidFill>
                <a:effectLst/>
                <a:latin typeface="Times New Roman" panose="02020603050405020304" pitchFamily="18" charset="0"/>
                <a:ea typeface="Times New Roman" panose="02020603050405020304" pitchFamily="18" charset="0"/>
              </a:rPr>
              <a:t>восемьдесят</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вопросов</a:t>
            </a:r>
            <a:r>
              <a:rPr lang="en-US" sz="1800" dirty="0">
                <a:solidFill>
                  <a:srgbClr val="000000"/>
                </a:solidFill>
                <a:effectLst/>
                <a:latin typeface="Times New Roman" panose="02020603050405020304" pitchFamily="18" charset="0"/>
                <a:ea typeface="Times New Roman" panose="02020603050405020304" pitchFamily="18" charset="0"/>
              </a:rPr>
              <a:t>:</a:t>
            </a:r>
            <a:endParaRPr lang="ru-RU" sz="1800" dirty="0">
              <a:effectLst/>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 </a:t>
            </a: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Трудовой кодекс Республики Казахстан – двадцать вопросов;</a:t>
            </a:r>
            <a:endParaRPr lang="ru-RU" sz="1800" dirty="0">
              <a:effectLst/>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ru-RU" sz="1800" dirty="0">
                <a:effectLst/>
                <a:latin typeface="Times New Roman" panose="02020603050405020304" pitchFamily="18" charset="0"/>
                <a:ea typeface="Times New Roman" panose="02020603050405020304" pitchFamily="18" charset="0"/>
              </a:rPr>
              <a:t> </a:t>
            </a: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Кодекс о браке (супружестве) и семье – двадцать вопросов;</a:t>
            </a:r>
            <a:endParaRPr lang="ru-RU" sz="1800" dirty="0">
              <a:effectLst/>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ru-RU" sz="1800" dirty="0">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Закон Республики Казахстан "Об образовании" – двадцать вопросов;</a:t>
            </a:r>
            <a:endParaRPr lang="ru-RU" sz="1800" dirty="0">
              <a:effectLst/>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ru-RU" sz="1800" dirty="0">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Закон Республики Казахстан "О статусе педагога" – десять вопросов;</a:t>
            </a:r>
            <a:endParaRPr lang="ru-RU" sz="1800" dirty="0">
              <a:effectLst/>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ru-RU" sz="1800" dirty="0">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Закон Республики Казахстан "О правах ребенка в Республике Казахстан" – десять вопросов;</a:t>
            </a:r>
            <a:endParaRPr lang="ru-RU" sz="1800" dirty="0">
              <a:effectLst/>
              <a:latin typeface="Times New Roman" panose="02020603050405020304" pitchFamily="18" charset="0"/>
              <a:ea typeface="Times New Roman" panose="02020603050405020304" pitchFamily="18" charset="0"/>
            </a:endParaRPr>
          </a:p>
          <a:p>
            <a:pPr marL="285750" indent="-285750" algn="just">
              <a:buFont typeface="Arial" panose="020B0604020202020204" pitchFamily="34" charset="0"/>
              <a:buChar char="•"/>
            </a:pP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по</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направлению</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Управленческие</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компетенции</a:t>
            </a:r>
            <a:r>
              <a:rPr lang="en-US" sz="1800" dirty="0">
                <a:solidFill>
                  <a:srgbClr val="000000"/>
                </a:solidFill>
                <a:effectLst/>
                <a:latin typeface="Times New Roman" panose="02020603050405020304" pitchFamily="18" charset="0"/>
                <a:ea typeface="Times New Roman" panose="02020603050405020304" pitchFamily="18" charset="0"/>
              </a:rPr>
              <a:t>" – </a:t>
            </a:r>
            <a:r>
              <a:rPr lang="en-US" sz="1800" dirty="0" err="1">
                <a:solidFill>
                  <a:srgbClr val="000000"/>
                </a:solidFill>
                <a:effectLst/>
                <a:latin typeface="Times New Roman" panose="02020603050405020304" pitchFamily="18" charset="0"/>
                <a:ea typeface="Times New Roman" panose="02020603050405020304" pitchFamily="18" charset="0"/>
              </a:rPr>
              <a:t>двадцать</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вопросов</a:t>
            </a:r>
            <a:r>
              <a:rPr lang="en-US" sz="1800" dirty="0">
                <a:solidFill>
                  <a:srgbClr val="000000"/>
                </a:solidFill>
                <a:effectLst/>
                <a:latin typeface="Times New Roman" panose="02020603050405020304" pitchFamily="18" charset="0"/>
                <a:ea typeface="Times New Roman" panose="02020603050405020304" pitchFamily="18" charset="0"/>
              </a:rPr>
              <a:t>.</a:t>
            </a:r>
            <a:endParaRPr lang="ru-RU" sz="1800" dirty="0">
              <a:effectLst/>
              <a:latin typeface="Times New Roman" panose="02020603050405020304" pitchFamily="18" charset="0"/>
              <a:ea typeface="Times New Roman" panose="02020603050405020304" pitchFamily="18" charset="0"/>
            </a:endParaRPr>
          </a:p>
        </p:txBody>
      </p:sp>
      <p:sp>
        <p:nvSpPr>
          <p:cNvPr id="7" name="CustomShape 3"/>
          <p:cNvSpPr/>
          <p:nvPr/>
        </p:nvSpPr>
        <p:spPr>
          <a:xfrm>
            <a:off x="1259632" y="116632"/>
            <a:ext cx="5616624"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ts val="1000"/>
              </a:lnSpc>
            </a:pPr>
            <a:endParaRPr lang="en-US" sz="1400" spc="-1" dirty="0">
              <a:solidFill>
                <a:srgbClr val="C00000"/>
              </a:solidFill>
              <a:latin typeface="Arial Narrow" panose="020B0606020202030204" pitchFamily="34" charset="0"/>
            </a:endParaRPr>
          </a:p>
        </p:txBody>
      </p:sp>
    </p:spTree>
    <p:extLst>
      <p:ext uri="{BB962C8B-B14F-4D97-AF65-F5344CB8AC3E}">
        <p14:creationId xmlns:p14="http://schemas.microsoft.com/office/powerpoint/2010/main" val="2808412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1835696" y="116632"/>
            <a:ext cx="5616624"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kern="50" spc="10" dirty="0">
                <a:solidFill>
                  <a:srgbClr val="000000"/>
                </a:solidFill>
                <a:latin typeface="Times New Roman"/>
                <a:ea typeface="Times New Roman"/>
              </a:rPr>
              <a:t>Параграф 1.  Порядок проведения НКТ</a:t>
            </a: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251521" y="548680"/>
            <a:ext cx="8640960" cy="63242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ru-RU" sz="1400" b="1" dirty="0">
              <a:latin typeface="Times New Roman" panose="02020603050405020304" pitchFamily="18" charset="0"/>
              <a:cs typeface="Times New Roman" panose="02020603050405020304" pitchFamily="18" charset="0"/>
            </a:endParaRPr>
          </a:p>
          <a:p>
            <a:pPr algn="ctr"/>
            <a:r>
              <a:rPr lang="ru-RU" sz="1600" b="1" dirty="0">
                <a:latin typeface="Times New Roman" panose="02020603050405020304" pitchFamily="18" charset="0"/>
                <a:cs typeface="Times New Roman" panose="02020603050405020304" pitchFamily="18" charset="0"/>
              </a:rPr>
              <a:t>23. Результат тестирования считается положительным при получении следующих баллов:</a:t>
            </a:r>
            <a:endParaRPr lang="ru-RU" sz="1600" dirty="0">
              <a:latin typeface="Times New Roman" panose="02020603050405020304" pitchFamily="18" charset="0"/>
              <a:cs typeface="Times New Roman" panose="02020603050405020304" pitchFamily="18" charset="0"/>
            </a:endParaRPr>
          </a:p>
          <a:p>
            <a:pPr algn="just">
              <a:lnSpc>
                <a:spcPct val="115000"/>
              </a:lnSpc>
            </a:pPr>
            <a:r>
              <a:rPr lang="ru-RU" sz="1800" dirty="0">
                <a:solidFill>
                  <a:srgbClr val="000000"/>
                </a:solidFill>
                <a:effectLst/>
                <a:latin typeface="Times New Roman" panose="02020603050405020304" pitchFamily="18" charset="0"/>
                <a:ea typeface="Times New Roman" panose="02020603050405020304" pitchFamily="18" charset="0"/>
              </a:rPr>
              <a:t>1</a:t>
            </a:r>
            <a:r>
              <a:rPr lang="ru-RU" sz="2000" dirty="0">
                <a:solidFill>
                  <a:srgbClr val="000000"/>
                </a:solidFill>
                <a:effectLst/>
                <a:latin typeface="Times New Roman" panose="02020603050405020304" pitchFamily="18" charset="0"/>
                <a:ea typeface="Times New Roman" panose="02020603050405020304" pitchFamily="18" charset="0"/>
              </a:rPr>
              <a:t>) </a:t>
            </a:r>
            <a:r>
              <a:rPr lang="ru-RU" sz="2000" b="1" i="1" dirty="0">
                <a:solidFill>
                  <a:srgbClr val="000000"/>
                </a:solidFill>
                <a:effectLst/>
                <a:latin typeface="Times New Roman" panose="02020603050405020304" pitchFamily="18" charset="0"/>
                <a:ea typeface="Times New Roman" panose="02020603050405020304" pitchFamily="18" charset="0"/>
              </a:rPr>
              <a:t>Для педагогов дошкольных организаций воспитания и обучения:</a:t>
            </a:r>
            <a:endParaRPr lang="ru-RU" sz="2000" b="1" i="1"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FF0000"/>
                </a:solidFill>
                <a:effectLst/>
                <a:latin typeface="Times New Roman" panose="02020603050405020304" pitchFamily="18" charset="0"/>
                <a:ea typeface="Times New Roman" panose="02020603050405020304" pitchFamily="18" charset="0"/>
              </a:rPr>
              <a:t>"Дошкольная педагогика и психология":</a:t>
            </a: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 – 50 %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"педагог-модератор" – 60%;</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"педагог-эксперт" – 70%;</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"педагог-исследователь" – 80 %;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"педагог-мастер" – 90 %;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FF0000"/>
                </a:solidFill>
                <a:effectLst/>
                <a:latin typeface="Times New Roman" panose="02020603050405020304" pitchFamily="18" charset="0"/>
                <a:ea typeface="Times New Roman" panose="02020603050405020304" pitchFamily="18" charset="0"/>
              </a:rPr>
              <a:t>"Методика дошкольного воспитания и обучения":</a:t>
            </a: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 – 30 %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"педагог-модератор" – 40 %;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"педагог-эксперт" – 50 %;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"педагог-исследователь" – 60 %;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"педагог-мастер" – 70 %.</a:t>
            </a:r>
            <a:endParaRPr lang="ru-RU" sz="2000" dirty="0">
              <a:effectLst/>
              <a:latin typeface="Times New Roman" panose="02020603050405020304" pitchFamily="18" charset="0"/>
              <a:ea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a:p>
            <a:pPr algn="ctr">
              <a:lnSpc>
                <a:spcPts val="1000"/>
              </a:lnSpc>
            </a:pPr>
            <a:endParaRPr lang="en-US" sz="1400" spc="-1" dirty="0">
              <a:solidFill>
                <a:srgbClr val="C00000"/>
              </a:solidFill>
              <a:latin typeface="Arial Narrow" panose="020B0606020202030204" pitchFamily="34" charset="0"/>
            </a:endParaRPr>
          </a:p>
        </p:txBody>
      </p:sp>
    </p:spTree>
    <p:extLst>
      <p:ext uri="{BB962C8B-B14F-4D97-AF65-F5344CB8AC3E}">
        <p14:creationId xmlns:p14="http://schemas.microsoft.com/office/powerpoint/2010/main" val="389515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1835696" y="116632"/>
            <a:ext cx="5616624"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kern="50" spc="10" dirty="0">
                <a:solidFill>
                  <a:srgbClr val="000000"/>
                </a:solidFill>
                <a:latin typeface="Times New Roman"/>
                <a:ea typeface="Times New Roman"/>
              </a:rPr>
              <a:t>Параграф 1.  Порядок проведения НКТ</a:t>
            </a: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323529" y="548680"/>
            <a:ext cx="8496943" cy="6309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ru-RU" sz="1400" b="1" dirty="0">
              <a:latin typeface="Times New Roman" panose="02020603050405020304" pitchFamily="18" charset="0"/>
              <a:cs typeface="Times New Roman" panose="02020603050405020304" pitchFamily="18" charset="0"/>
            </a:endParaRPr>
          </a:p>
          <a:p>
            <a:pPr algn="ctr"/>
            <a:r>
              <a:rPr lang="ru-RU" sz="1600" b="1" dirty="0">
                <a:latin typeface="Times New Roman" panose="02020603050405020304" pitchFamily="18" charset="0"/>
                <a:cs typeface="Times New Roman" panose="02020603050405020304" pitchFamily="18" charset="0"/>
              </a:rPr>
              <a:t>23. Результат тестирования считается положительным при получении следующих баллов:</a:t>
            </a:r>
            <a:endParaRPr lang="ru-RU" sz="1600" dirty="0">
              <a:latin typeface="Times New Roman" panose="02020603050405020304" pitchFamily="18" charset="0"/>
              <a:cs typeface="Times New Roman" panose="02020603050405020304" pitchFamily="18" charset="0"/>
            </a:endParaRPr>
          </a:p>
          <a:p>
            <a:pPr algn="just">
              <a:lnSpc>
                <a:spcPct val="115000"/>
              </a:lnSpc>
            </a:pPr>
            <a:r>
              <a:rPr lang="en-US" sz="2000" b="1" i="1" dirty="0">
                <a:solidFill>
                  <a:srgbClr val="000000"/>
                </a:solidFill>
                <a:effectLst/>
                <a:latin typeface="Times New Roman" panose="02020603050405020304" pitchFamily="18" charset="0"/>
                <a:ea typeface="Times New Roman" panose="02020603050405020304" pitchFamily="18" charset="0"/>
              </a:rPr>
              <a:t>     </a:t>
            </a:r>
            <a:r>
              <a:rPr lang="ru-RU" sz="2000" b="1" i="1" dirty="0">
                <a:solidFill>
                  <a:srgbClr val="000000"/>
                </a:solidFill>
                <a:effectLst/>
                <a:latin typeface="Times New Roman" panose="02020603050405020304" pitchFamily="18" charset="0"/>
                <a:ea typeface="Times New Roman" panose="02020603050405020304" pitchFamily="18" charset="0"/>
              </a:rPr>
              <a:t> 2) Для педагогов начального обучения:</a:t>
            </a:r>
            <a:endParaRPr lang="ru-RU" sz="2000" b="1" i="1"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по</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направлению</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Содержание</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учебного</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предмета</a:t>
            </a:r>
            <a:r>
              <a:rPr lang="en-US" sz="2000" dirty="0">
                <a:solidFill>
                  <a:srgbClr val="FF0000"/>
                </a:solidFill>
                <a:effectLst/>
                <a:latin typeface="Times New Roman" panose="02020603050405020304" pitchFamily="18" charset="0"/>
                <a:ea typeface="Times New Roman" panose="02020603050405020304" pitchFamily="18" charset="0"/>
              </a:rPr>
              <a:t>":</a:t>
            </a:r>
            <a:endParaRPr lang="ru-RU" sz="2000" dirty="0">
              <a:solidFill>
                <a:srgbClr val="FF0000"/>
              </a:solidFill>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квалификационная категория "педагог" – 50 %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"педагог-модератор" – 60%;</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"педагог-эксперт" – 70%;</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"педагог-исследователь" – 80 %;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"педагог-мастер" – 90 %;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FF0000"/>
                </a:solidFill>
                <a:effectLst/>
                <a:latin typeface="Times New Roman" panose="02020603050405020304" pitchFamily="18" charset="0"/>
                <a:ea typeface="Times New Roman" panose="02020603050405020304" pitchFamily="18" charset="0"/>
              </a:rPr>
              <a:t>     </a:t>
            </a:r>
            <a:r>
              <a:rPr lang="ru-RU" sz="2000" dirty="0">
                <a:solidFill>
                  <a:srgbClr val="FF0000"/>
                </a:solidFill>
                <a:effectLst/>
                <a:latin typeface="Times New Roman" panose="02020603050405020304" pitchFamily="18" charset="0"/>
                <a:ea typeface="Times New Roman" panose="02020603050405020304" pitchFamily="18" charset="0"/>
              </a:rPr>
              <a:t> по направлению </a:t>
            </a:r>
            <a:r>
              <a:rPr lang="en-US" sz="2000" dirty="0">
                <a:solidFill>
                  <a:srgbClr val="FF0000"/>
                </a:solidFill>
                <a:effectLst/>
                <a:latin typeface="Times New Roman" panose="02020603050405020304" pitchFamily="18" charset="0"/>
                <a:ea typeface="Times New Roman" panose="02020603050405020304" pitchFamily="18" charset="0"/>
              </a:rPr>
              <a:t>"</a:t>
            </a:r>
            <a:r>
              <a:rPr lang="en-US" sz="2000" dirty="0" err="1">
                <a:solidFill>
                  <a:srgbClr val="FF0000"/>
                </a:solidFill>
                <a:effectLst/>
                <a:latin typeface="Times New Roman" panose="02020603050405020304" pitchFamily="18" charset="0"/>
                <a:ea typeface="Times New Roman" panose="02020603050405020304" pitchFamily="18" charset="0"/>
              </a:rPr>
              <a:t>Педагогика</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методика</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обучения</a:t>
            </a:r>
            <a:r>
              <a:rPr lang="en-US" sz="2000" dirty="0">
                <a:solidFill>
                  <a:srgbClr val="FF0000"/>
                </a:solidFill>
                <a:effectLst/>
                <a:latin typeface="Times New Roman" panose="02020603050405020304" pitchFamily="18" charset="0"/>
                <a:ea typeface="Times New Roman" panose="02020603050405020304" pitchFamily="18" charset="0"/>
              </a:rPr>
              <a:t>":</a:t>
            </a:r>
            <a:endParaRPr lang="ru-RU" sz="2000" dirty="0">
              <a:solidFill>
                <a:srgbClr val="FF0000"/>
              </a:solidFill>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квалификационная категория "педагог" – 30 %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"педагог-модератор" – 40 %;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"педагог-эксперт" – 50 %;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"педагог-исследователь" – 60 %;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"педагог-мастер" – 70 %.</a:t>
            </a:r>
            <a:endParaRPr lang="ru-RU" sz="2000" dirty="0">
              <a:effectLst/>
              <a:latin typeface="Times New Roman" panose="02020603050405020304" pitchFamily="18" charset="0"/>
              <a:ea typeface="Times New Roman" panose="02020603050405020304" pitchFamily="18" charset="0"/>
            </a:endParaRPr>
          </a:p>
          <a:p>
            <a:pPr algn="just">
              <a:lnSpc>
                <a:spcPts val="1000"/>
              </a:lnSpc>
            </a:pPr>
            <a:endParaRPr lang="en-US" sz="1400" spc="-1" dirty="0">
              <a:solidFill>
                <a:srgbClr val="C00000"/>
              </a:solidFill>
              <a:latin typeface="Arial Narrow" panose="020B0606020202030204" pitchFamily="34" charset="0"/>
            </a:endParaRPr>
          </a:p>
        </p:txBody>
      </p:sp>
    </p:spTree>
    <p:extLst>
      <p:ext uri="{BB962C8B-B14F-4D97-AF65-F5344CB8AC3E}">
        <p14:creationId xmlns:p14="http://schemas.microsoft.com/office/powerpoint/2010/main" val="2949220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1835696" y="116632"/>
            <a:ext cx="5616624"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kern="50" spc="10" dirty="0">
                <a:solidFill>
                  <a:srgbClr val="000000"/>
                </a:solidFill>
                <a:latin typeface="Times New Roman"/>
                <a:ea typeface="Times New Roman"/>
              </a:rPr>
              <a:t>Параграф 1.  Порядок проведения НКТ</a:t>
            </a: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323529" y="548680"/>
            <a:ext cx="8496943" cy="6309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ru-RU" sz="1400" b="1" dirty="0">
              <a:latin typeface="Times New Roman" panose="02020603050405020304" pitchFamily="18" charset="0"/>
              <a:cs typeface="Times New Roman" panose="02020603050405020304" pitchFamily="18" charset="0"/>
            </a:endParaRPr>
          </a:p>
          <a:p>
            <a:pPr algn="ctr"/>
            <a:r>
              <a:rPr lang="ru-RU" sz="1600" b="1" dirty="0">
                <a:latin typeface="Times New Roman" panose="02020603050405020304" pitchFamily="18" charset="0"/>
                <a:cs typeface="Times New Roman" panose="02020603050405020304" pitchFamily="18" charset="0"/>
              </a:rPr>
              <a:t>23. Результат тестирования считается положительным при получении следующих баллов:</a:t>
            </a:r>
            <a:endParaRPr lang="ru-RU" sz="1600" dirty="0">
              <a:latin typeface="Times New Roman" panose="02020603050405020304" pitchFamily="18" charset="0"/>
              <a:cs typeface="Times New Roman" panose="02020603050405020304" pitchFamily="18" charset="0"/>
            </a:endParaRPr>
          </a:p>
          <a:p>
            <a:pPr algn="just">
              <a:lnSpc>
                <a:spcPct val="115000"/>
              </a:lnSpc>
            </a:pPr>
            <a:r>
              <a:rPr lang="ru-RU" sz="1800" dirty="0">
                <a:solidFill>
                  <a:srgbClr val="000000"/>
                </a:solidFill>
                <a:effectLst/>
                <a:latin typeface="Times New Roman" panose="02020603050405020304" pitchFamily="18" charset="0"/>
                <a:ea typeface="Times New Roman" panose="02020603050405020304" pitchFamily="18" charset="0"/>
              </a:rPr>
              <a:t>3) </a:t>
            </a:r>
            <a:r>
              <a:rPr lang="ru-RU" sz="2000" b="1" i="1" dirty="0">
                <a:solidFill>
                  <a:srgbClr val="000000"/>
                </a:solidFill>
                <a:effectLst/>
                <a:latin typeface="Times New Roman" panose="02020603050405020304" pitchFamily="18" charset="0"/>
                <a:ea typeface="Times New Roman" panose="02020603050405020304" pitchFamily="18" charset="0"/>
              </a:rPr>
              <a:t>Для педагогов основного среднего и общего среднего образования:</a:t>
            </a:r>
            <a:endParaRPr lang="ru-RU" sz="2000" b="1" i="1"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FF0000"/>
                </a:solidFill>
                <a:effectLst/>
                <a:latin typeface="Times New Roman" panose="02020603050405020304" pitchFamily="18" charset="0"/>
                <a:ea typeface="Times New Roman" panose="02020603050405020304" pitchFamily="18" charset="0"/>
              </a:rPr>
              <a:t>по</a:t>
            </a:r>
            <a:r>
              <a:rPr lang="en-US" sz="1800" dirty="0">
                <a:solidFill>
                  <a:srgbClr val="FF0000"/>
                </a:solidFill>
                <a:effectLst/>
                <a:latin typeface="Times New Roman" panose="02020603050405020304" pitchFamily="18" charset="0"/>
                <a:ea typeface="Times New Roman" panose="02020603050405020304" pitchFamily="18" charset="0"/>
              </a:rPr>
              <a:t> </a:t>
            </a:r>
            <a:r>
              <a:rPr lang="en-US" sz="1800" dirty="0" err="1">
                <a:solidFill>
                  <a:srgbClr val="FF0000"/>
                </a:solidFill>
                <a:effectLst/>
                <a:latin typeface="Times New Roman" panose="02020603050405020304" pitchFamily="18" charset="0"/>
                <a:ea typeface="Times New Roman" panose="02020603050405020304" pitchFamily="18" charset="0"/>
              </a:rPr>
              <a:t>направлению</a:t>
            </a:r>
            <a:r>
              <a:rPr lang="en-US" sz="1800" dirty="0">
                <a:solidFill>
                  <a:srgbClr val="FF0000"/>
                </a:solidFill>
                <a:effectLst/>
                <a:latin typeface="Times New Roman" panose="02020603050405020304" pitchFamily="18" charset="0"/>
                <a:ea typeface="Times New Roman" panose="02020603050405020304" pitchFamily="18" charset="0"/>
              </a:rPr>
              <a:t> "</a:t>
            </a:r>
            <a:r>
              <a:rPr lang="en-US" sz="1800" dirty="0" err="1">
                <a:solidFill>
                  <a:srgbClr val="FF0000"/>
                </a:solidFill>
                <a:effectLst/>
                <a:latin typeface="Times New Roman" panose="02020603050405020304" pitchFamily="18" charset="0"/>
                <a:ea typeface="Times New Roman" panose="02020603050405020304" pitchFamily="18" charset="0"/>
              </a:rPr>
              <a:t>Содержание</a:t>
            </a:r>
            <a:r>
              <a:rPr lang="en-US" sz="1800" dirty="0">
                <a:solidFill>
                  <a:srgbClr val="FF0000"/>
                </a:solidFill>
                <a:effectLst/>
                <a:latin typeface="Times New Roman" panose="02020603050405020304" pitchFamily="18" charset="0"/>
                <a:ea typeface="Times New Roman" panose="02020603050405020304" pitchFamily="18" charset="0"/>
              </a:rPr>
              <a:t> </a:t>
            </a:r>
            <a:r>
              <a:rPr lang="en-US" sz="1800" dirty="0" err="1">
                <a:solidFill>
                  <a:srgbClr val="FF0000"/>
                </a:solidFill>
                <a:effectLst/>
                <a:latin typeface="Times New Roman" panose="02020603050405020304" pitchFamily="18" charset="0"/>
                <a:ea typeface="Times New Roman" panose="02020603050405020304" pitchFamily="18" charset="0"/>
              </a:rPr>
              <a:t>учебного</a:t>
            </a:r>
            <a:r>
              <a:rPr lang="en-US" sz="1800" dirty="0">
                <a:solidFill>
                  <a:srgbClr val="FF0000"/>
                </a:solidFill>
                <a:effectLst/>
                <a:latin typeface="Times New Roman" panose="02020603050405020304" pitchFamily="18" charset="0"/>
                <a:ea typeface="Times New Roman" panose="02020603050405020304" pitchFamily="18" charset="0"/>
              </a:rPr>
              <a:t> </a:t>
            </a:r>
            <a:r>
              <a:rPr lang="en-US" sz="1800" dirty="0" err="1">
                <a:solidFill>
                  <a:srgbClr val="FF0000"/>
                </a:solidFill>
                <a:effectLst/>
                <a:latin typeface="Times New Roman" panose="02020603050405020304" pitchFamily="18" charset="0"/>
                <a:ea typeface="Times New Roman" panose="02020603050405020304" pitchFamily="18" charset="0"/>
              </a:rPr>
              <a:t>предмета</a:t>
            </a:r>
            <a:r>
              <a:rPr lang="en-US" sz="1800" dirty="0">
                <a:solidFill>
                  <a:srgbClr val="FF0000"/>
                </a:solidFill>
                <a:effectLst/>
                <a:latin typeface="Times New Roman" panose="02020603050405020304" pitchFamily="18" charset="0"/>
                <a:ea typeface="Times New Roman" panose="02020603050405020304" pitchFamily="18" charset="0"/>
              </a:rPr>
              <a:t>":</a:t>
            </a:r>
            <a:endParaRPr lang="ru-RU" sz="1800" dirty="0">
              <a:solidFill>
                <a:srgbClr val="FF0000"/>
              </a:solidFill>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квалификационная категория "педагог" – 50 %</a:t>
            </a:r>
            <a:endParaRPr lang="ru-RU" sz="1800"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"педагог-модератор" – 60%;</a:t>
            </a:r>
            <a:endParaRPr lang="ru-RU" sz="1800"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"педагог-эксперт" – 70%;</a:t>
            </a:r>
            <a:endParaRPr lang="ru-RU" sz="1800"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"педагог-исследователь" – 80 %;</a:t>
            </a:r>
            <a:endParaRPr lang="ru-RU" sz="1800"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"педагог-мастер" – 90 %;</a:t>
            </a:r>
            <a:endParaRPr lang="ru-RU" sz="1800"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FF0000"/>
                </a:solidFill>
                <a:effectLst/>
                <a:latin typeface="Times New Roman" panose="02020603050405020304" pitchFamily="18" charset="0"/>
                <a:ea typeface="Times New Roman" panose="02020603050405020304" pitchFamily="18" charset="0"/>
              </a:rPr>
              <a:t>по направлению </a:t>
            </a:r>
            <a:r>
              <a:rPr lang="en-US" sz="1800" dirty="0">
                <a:solidFill>
                  <a:srgbClr val="FF0000"/>
                </a:solidFill>
                <a:effectLst/>
                <a:latin typeface="Times New Roman" panose="02020603050405020304" pitchFamily="18" charset="0"/>
                <a:ea typeface="Times New Roman" panose="02020603050405020304" pitchFamily="18" charset="0"/>
              </a:rPr>
              <a:t>"</a:t>
            </a:r>
            <a:r>
              <a:rPr lang="en-US" sz="1800" dirty="0" err="1">
                <a:solidFill>
                  <a:srgbClr val="FF0000"/>
                </a:solidFill>
                <a:effectLst/>
                <a:latin typeface="Times New Roman" panose="02020603050405020304" pitchFamily="18" charset="0"/>
                <a:ea typeface="Times New Roman" panose="02020603050405020304" pitchFamily="18" charset="0"/>
              </a:rPr>
              <a:t>Педагогика</a:t>
            </a:r>
            <a:r>
              <a:rPr lang="en-US" sz="1800" dirty="0">
                <a:solidFill>
                  <a:srgbClr val="FF0000"/>
                </a:solidFill>
                <a:effectLst/>
                <a:latin typeface="Times New Roman" panose="02020603050405020304" pitchFamily="18" charset="0"/>
                <a:ea typeface="Times New Roman" panose="02020603050405020304" pitchFamily="18" charset="0"/>
              </a:rPr>
              <a:t>, </a:t>
            </a:r>
            <a:r>
              <a:rPr lang="en-US" sz="1800" dirty="0" err="1">
                <a:solidFill>
                  <a:srgbClr val="FF0000"/>
                </a:solidFill>
                <a:effectLst/>
                <a:latin typeface="Times New Roman" panose="02020603050405020304" pitchFamily="18" charset="0"/>
                <a:ea typeface="Times New Roman" panose="02020603050405020304" pitchFamily="18" charset="0"/>
              </a:rPr>
              <a:t>методика</a:t>
            </a:r>
            <a:r>
              <a:rPr lang="en-US" sz="1800" dirty="0">
                <a:solidFill>
                  <a:srgbClr val="FF0000"/>
                </a:solidFill>
                <a:effectLst/>
                <a:latin typeface="Times New Roman" panose="02020603050405020304" pitchFamily="18" charset="0"/>
                <a:ea typeface="Times New Roman" panose="02020603050405020304" pitchFamily="18" charset="0"/>
              </a:rPr>
              <a:t> </a:t>
            </a:r>
            <a:r>
              <a:rPr lang="en-US" sz="1800" dirty="0" err="1">
                <a:solidFill>
                  <a:srgbClr val="FF0000"/>
                </a:solidFill>
                <a:effectLst/>
                <a:latin typeface="Times New Roman" panose="02020603050405020304" pitchFamily="18" charset="0"/>
                <a:ea typeface="Times New Roman" panose="02020603050405020304" pitchFamily="18" charset="0"/>
              </a:rPr>
              <a:t>обучения</a:t>
            </a:r>
            <a:r>
              <a:rPr lang="en-US" sz="1800" dirty="0">
                <a:solidFill>
                  <a:srgbClr val="FF0000"/>
                </a:solidFill>
                <a:effectLst/>
                <a:latin typeface="Times New Roman" panose="02020603050405020304" pitchFamily="18" charset="0"/>
                <a:ea typeface="Times New Roman" panose="02020603050405020304" pitchFamily="18" charset="0"/>
              </a:rPr>
              <a:t>":</a:t>
            </a:r>
            <a:endParaRPr lang="ru-RU" sz="1800" dirty="0">
              <a:solidFill>
                <a:srgbClr val="FF0000"/>
              </a:solidFill>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квалификационная категория "педагог" – 30 %;</a:t>
            </a:r>
            <a:endParaRPr lang="ru-RU" sz="1800"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"педагог-модератор" – 40 %;</a:t>
            </a:r>
            <a:endParaRPr lang="ru-RU" sz="1800"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"педагог-эксперт" – 50 %;</a:t>
            </a:r>
            <a:endParaRPr lang="ru-RU" sz="1800"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"педагог-исследователь" – 60 %;</a:t>
            </a:r>
            <a:endParaRPr lang="ru-RU" sz="1800"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"педагог-мастер" – 70 %;</a:t>
            </a:r>
            <a:endParaRPr lang="ru-RU" sz="1800" dirty="0">
              <a:effectLst/>
              <a:latin typeface="Times New Roman" panose="02020603050405020304" pitchFamily="18" charset="0"/>
              <a:ea typeface="Times New Roman" panose="02020603050405020304" pitchFamily="18" charset="0"/>
            </a:endParaRPr>
          </a:p>
          <a:p>
            <a:pPr algn="just">
              <a:lnSpc>
                <a:spcPct val="115000"/>
              </a:lnSpc>
            </a:pP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400" spc="-1" dirty="0">
              <a:solidFill>
                <a:srgbClr val="C00000"/>
              </a:solidFill>
              <a:latin typeface="Arial Narrow" panose="020B0606020202030204" pitchFamily="34" charset="0"/>
            </a:endParaRPr>
          </a:p>
        </p:txBody>
      </p:sp>
    </p:spTree>
    <p:extLst>
      <p:ext uri="{BB962C8B-B14F-4D97-AF65-F5344CB8AC3E}">
        <p14:creationId xmlns:p14="http://schemas.microsoft.com/office/powerpoint/2010/main" val="3916783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p:nvPr/>
        </p:nvSpPr>
        <p:spPr>
          <a:xfrm>
            <a:off x="-8130" y="-16112"/>
            <a:ext cx="9152127" cy="6889081"/>
          </a:xfrm>
          <a:prstGeom prst="rect">
            <a:avLst/>
          </a:prstGeom>
          <a:solidFill>
            <a:schemeClr val="accent1">
              <a:lumMod val="60000"/>
              <a:lumOff val="40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K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7" name="CustomShape 3"/>
          <p:cNvSpPr/>
          <p:nvPr/>
        </p:nvSpPr>
        <p:spPr>
          <a:xfrm>
            <a:off x="1835696" y="116632"/>
            <a:ext cx="5616624" cy="31544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540385" algn="ctr">
              <a:spcAft>
                <a:spcPts val="0"/>
              </a:spcAft>
            </a:pPr>
            <a:r>
              <a:rPr lang="ru-RU" b="1" kern="50" spc="10" dirty="0">
                <a:solidFill>
                  <a:srgbClr val="000000"/>
                </a:solidFill>
                <a:latin typeface="Times New Roman"/>
                <a:ea typeface="Times New Roman"/>
              </a:rPr>
              <a:t>Параграф 1.  Порядок проведения НКТ</a:t>
            </a:r>
            <a:endParaRPr lang="ru-RU" sz="1600" kern="50" dirty="0">
              <a:latin typeface="Times New Roman"/>
              <a:ea typeface="Times New Roman"/>
            </a:endParaRPr>
          </a:p>
          <a:p>
            <a:pPr algn="just"/>
            <a:r>
              <a:rPr lang="ru-RU" dirty="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algn="just"/>
            <a:endParaRPr lang="kk-KZ" b="1" dirty="0">
              <a:latin typeface="Times New Roman" panose="02020603050405020304" pitchFamily="18" charset="0"/>
              <a:cs typeface="Times New Roman" panose="02020603050405020304" pitchFamily="18" charset="0"/>
            </a:endParaRPr>
          </a:p>
          <a:p>
            <a:endParaRPr lang="kk-KZ" sz="1400" b="1" dirty="0"/>
          </a:p>
          <a:p>
            <a:endParaRPr lang="kk-KZ" sz="1400" b="1" dirty="0"/>
          </a:p>
          <a:p>
            <a:pPr algn="ctr">
              <a:lnSpc>
                <a:spcPts val="1000"/>
              </a:lnSpc>
            </a:pPr>
            <a:endParaRPr lang="en-US" sz="1400" spc="-1" dirty="0">
              <a:solidFill>
                <a:srgbClr val="C00000"/>
              </a:solidFill>
              <a:latin typeface="Arial Narrow" panose="020B0606020202030204" pitchFamily="34" charset="0"/>
            </a:endParaRPr>
          </a:p>
        </p:txBody>
      </p:sp>
      <p:sp>
        <p:nvSpPr>
          <p:cNvPr id="8" name="CustomShape 3"/>
          <p:cNvSpPr/>
          <p:nvPr/>
        </p:nvSpPr>
        <p:spPr>
          <a:xfrm>
            <a:off x="323529" y="548680"/>
            <a:ext cx="8496943" cy="6309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numCol="1"/>
          <a:ls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ru-RU" sz="1400" b="1" dirty="0">
              <a:latin typeface="Times New Roman" panose="02020603050405020304" pitchFamily="18" charset="0"/>
              <a:cs typeface="Times New Roman" panose="02020603050405020304" pitchFamily="18" charset="0"/>
            </a:endParaRPr>
          </a:p>
          <a:p>
            <a:pPr algn="ctr"/>
            <a:r>
              <a:rPr lang="ru-RU" sz="1600" b="1" dirty="0">
                <a:latin typeface="Times New Roman" panose="02020603050405020304" pitchFamily="18" charset="0"/>
                <a:cs typeface="Times New Roman" panose="02020603050405020304" pitchFamily="18" charset="0"/>
              </a:rPr>
              <a:t>23. Результат тестирования считается положительным при получении следующих баллов:</a:t>
            </a:r>
            <a:endParaRPr lang="ru-RU" sz="1600" dirty="0">
              <a:latin typeface="Times New Roman" panose="02020603050405020304" pitchFamily="18" charset="0"/>
              <a:cs typeface="Times New Roman" panose="02020603050405020304" pitchFamily="18" charset="0"/>
            </a:endParaRPr>
          </a:p>
          <a:p>
            <a:pPr algn="just">
              <a:lnSpc>
                <a:spcPct val="115000"/>
              </a:lnSpc>
            </a:pPr>
            <a:r>
              <a:rPr lang="ru-RU" sz="1800" dirty="0">
                <a:solidFill>
                  <a:srgbClr val="000000"/>
                </a:solidFill>
                <a:effectLst/>
                <a:latin typeface="Times New Roman" panose="02020603050405020304" pitchFamily="18" charset="0"/>
                <a:ea typeface="Times New Roman" panose="02020603050405020304" pitchFamily="18" charset="0"/>
              </a:rPr>
              <a:t>4) </a:t>
            </a:r>
            <a:r>
              <a:rPr lang="ru-RU" sz="2000" b="1" i="1" dirty="0">
                <a:solidFill>
                  <a:srgbClr val="000000"/>
                </a:solidFill>
                <a:effectLst/>
                <a:latin typeface="Times New Roman" panose="02020603050405020304" pitchFamily="18" charset="0"/>
                <a:ea typeface="Times New Roman" panose="02020603050405020304" pitchFamily="18" charset="0"/>
              </a:rPr>
              <a:t>Для педагогов организаций дополнительного образования:</a:t>
            </a:r>
            <a:endParaRPr lang="ru-RU" sz="2000" b="1" i="1"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FF0000"/>
                </a:solidFill>
                <a:effectLst/>
                <a:latin typeface="Times New Roman" panose="02020603050405020304" pitchFamily="18" charset="0"/>
                <a:ea typeface="Times New Roman" panose="02020603050405020304" pitchFamily="18" charset="0"/>
              </a:rPr>
              <a:t>"Педагогика, методика обучения":</a:t>
            </a: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 – 50 %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"педагог-модератор" – 60%;</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"педагог-эксперт" – 70%;</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"педагог-исследователь" – 80 %;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"педагог-мастер" – 90 %;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a:solidFill>
                  <a:srgbClr val="FF0000"/>
                </a:solidFill>
                <a:effectLst/>
                <a:latin typeface="Times New Roman" panose="02020603050405020304" pitchFamily="18" charset="0"/>
                <a:ea typeface="Times New Roman" panose="02020603050405020304" pitchFamily="18" charset="0"/>
              </a:rPr>
              <a:t> </a:t>
            </a:r>
            <a:r>
              <a:rPr lang="ru-RU" sz="2000" dirty="0">
                <a:solidFill>
                  <a:srgbClr val="FF0000"/>
                </a:solidFill>
                <a:effectLst/>
                <a:latin typeface="Times New Roman" panose="02020603050405020304" pitchFamily="18" charset="0"/>
                <a:ea typeface="Times New Roman" panose="02020603050405020304" pitchFamily="18" charset="0"/>
              </a:rPr>
              <a:t> "Основы психологии":</a:t>
            </a: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 – 30 %;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"педагог-модератор" – 40 %;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"педагог-эксперт" – 50 %;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"педагог-исследователь" – 60 %;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 квалификационная категория "педагог-мастер" – 70 %.</a:t>
            </a:r>
            <a:endParaRPr lang="ru-RU" sz="2000" dirty="0">
              <a:effectLst/>
              <a:latin typeface="Times New Roman" panose="02020603050405020304" pitchFamily="18" charset="0"/>
              <a:ea typeface="Times New Roman" panose="02020603050405020304" pitchFamily="18" charset="0"/>
            </a:endParaRPr>
          </a:p>
          <a:p>
            <a:pPr algn="just">
              <a:lnSpc>
                <a:spcPct val="115000"/>
              </a:lnSpc>
            </a:pPr>
            <a:endParaRPr lang="en-US" sz="1400" spc="-1" dirty="0">
              <a:solidFill>
                <a:srgbClr val="C00000"/>
              </a:solidFill>
              <a:latin typeface="Arial Narrow" panose="020B0606020202030204" pitchFamily="34" charset="0"/>
            </a:endParaRPr>
          </a:p>
        </p:txBody>
      </p:sp>
    </p:spTree>
    <p:extLst>
      <p:ext uri="{BB962C8B-B14F-4D97-AF65-F5344CB8AC3E}">
        <p14:creationId xmlns:p14="http://schemas.microsoft.com/office/powerpoint/2010/main" val="42660986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TotalTime>
  <Words>7491</Words>
  <Application>Microsoft Office PowerPoint</Application>
  <PresentationFormat>Экран (4:3)</PresentationFormat>
  <Paragraphs>977</Paragraphs>
  <Slides>43</Slides>
  <Notes>40</Notes>
  <HiddenSlides>0</HiddenSlides>
  <MMClips>0</MMClips>
  <ScaleCrop>false</ScaleCrop>
  <HeadingPairs>
    <vt:vector size="8" baseType="variant">
      <vt:variant>
        <vt:lpstr>Использованные шрифты</vt:lpstr>
      </vt:variant>
      <vt:variant>
        <vt:i4>4</vt:i4>
      </vt:variant>
      <vt:variant>
        <vt:lpstr>Тема</vt:lpstr>
      </vt:variant>
      <vt:variant>
        <vt:i4>1</vt:i4>
      </vt:variant>
      <vt:variant>
        <vt:lpstr>Внедренные серверы OLE</vt:lpstr>
      </vt:variant>
      <vt:variant>
        <vt:i4>1</vt:i4>
      </vt:variant>
      <vt:variant>
        <vt:lpstr>Заголовки слайдов</vt:lpstr>
      </vt:variant>
      <vt:variant>
        <vt:i4>43</vt:i4>
      </vt:variant>
    </vt:vector>
  </HeadingPairs>
  <TitlesOfParts>
    <vt:vector size="49" baseType="lpstr">
      <vt:lpstr>Arial</vt:lpstr>
      <vt:lpstr>Arial Narrow</vt:lpstr>
      <vt:lpstr>Calibri</vt:lpstr>
      <vt:lpstr>Times New Roman</vt:lpstr>
      <vt:lpstr>Тема Office</vt:lpstr>
      <vt:lpstr>Document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Баян Шанбаева</cp:lastModifiedBy>
  <cp:revision>54</cp:revision>
  <dcterms:created xsi:type="dcterms:W3CDTF">2021-11-23T07:06:54Z</dcterms:created>
  <dcterms:modified xsi:type="dcterms:W3CDTF">2022-02-08T10:46:54Z</dcterms:modified>
</cp:coreProperties>
</file>