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58" r:id="rId3"/>
    <p:sldId id="259" r:id="rId4"/>
    <p:sldId id="290" r:id="rId5"/>
    <p:sldId id="292" r:id="rId6"/>
    <p:sldId id="261" r:id="rId7"/>
    <p:sldId id="262" r:id="rId8"/>
    <p:sldId id="293" r:id="rId9"/>
    <p:sldId id="294" r:id="rId10"/>
    <p:sldId id="295" r:id="rId11"/>
    <p:sldId id="296" r:id="rId12"/>
    <p:sldId id="263" r:id="rId13"/>
    <p:sldId id="264" r:id="rId14"/>
    <p:sldId id="265" r:id="rId15"/>
    <p:sldId id="266" r:id="rId16"/>
    <p:sldId id="267" r:id="rId17"/>
    <p:sldId id="268" r:id="rId18"/>
    <p:sldId id="269" r:id="rId19"/>
    <p:sldId id="270" r:id="rId20"/>
    <p:sldId id="271" r:id="rId21"/>
    <p:sldId id="273" r:id="rId22"/>
    <p:sldId id="272" r:id="rId23"/>
    <p:sldId id="274" r:id="rId24"/>
    <p:sldId id="275" r:id="rId25"/>
    <p:sldId id="276" r:id="rId26"/>
    <p:sldId id="277" r:id="rId27"/>
    <p:sldId id="279" r:id="rId28"/>
    <p:sldId id="280" r:id="rId29"/>
    <p:sldId id="297" r:id="rId30"/>
    <p:sldId id="298" r:id="rId31"/>
    <p:sldId id="278" r:id="rId32"/>
    <p:sldId id="281" r:id="rId33"/>
    <p:sldId id="283" r:id="rId34"/>
    <p:sldId id="284" r:id="rId35"/>
    <p:sldId id="285" r:id="rId36"/>
    <p:sldId id="299" r:id="rId37"/>
    <p:sldId id="287" r:id="rId38"/>
    <p:sldId id="301" r:id="rId39"/>
    <p:sldId id="302" r:id="rId40"/>
    <p:sldId id="303" r:id="rId41"/>
    <p:sldId id="304" r:id="rId42"/>
    <p:sldId id="305" r:id="rId43"/>
    <p:sldId id="289"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138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97CCF-625E-4A69-AD2C-D40DF4811D15}" type="datetimeFigureOut">
              <a:rPr lang="" smtClean="0"/>
              <a:t>02/08/2022</a:t>
            </a:fld>
            <a:endParaRPr lang=""/>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B6C89-9F66-43A4-A46A-07E66AD99ECD}" type="slidenum">
              <a:rPr lang="" smtClean="0"/>
              <a:t>‹#›</a:t>
            </a:fld>
            <a:endParaRPr lang=""/>
          </a:p>
        </p:txBody>
      </p:sp>
    </p:spTree>
    <p:extLst>
      <p:ext uri="{BB962C8B-B14F-4D97-AF65-F5344CB8AC3E}">
        <p14:creationId xmlns:p14="http://schemas.microsoft.com/office/powerpoint/2010/main" val="2613055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4</a:t>
            </a:fld>
            <a:endParaRPr lang=""/>
          </a:p>
        </p:txBody>
      </p:sp>
    </p:spTree>
    <p:extLst>
      <p:ext uri="{BB962C8B-B14F-4D97-AF65-F5344CB8AC3E}">
        <p14:creationId xmlns:p14="http://schemas.microsoft.com/office/powerpoint/2010/main" val="151492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13</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14</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15</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16</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17</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18</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19</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20</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21</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22</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5</a:t>
            </a:fld>
            <a:endParaRPr lang=""/>
          </a:p>
        </p:txBody>
      </p:sp>
    </p:spTree>
    <p:extLst>
      <p:ext uri="{BB962C8B-B14F-4D97-AF65-F5344CB8AC3E}">
        <p14:creationId xmlns:p14="http://schemas.microsoft.com/office/powerpoint/2010/main" val="1256453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23</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24</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25</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26</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27</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28</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29</a:t>
            </a:fld>
            <a:endParaRPr lang=""/>
          </a:p>
        </p:txBody>
      </p:sp>
    </p:spTree>
    <p:extLst>
      <p:ext uri="{BB962C8B-B14F-4D97-AF65-F5344CB8AC3E}">
        <p14:creationId xmlns:p14="http://schemas.microsoft.com/office/powerpoint/2010/main" val="30051978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30</a:t>
            </a:fld>
            <a:endParaRPr lang=""/>
          </a:p>
        </p:txBody>
      </p:sp>
    </p:spTree>
    <p:extLst>
      <p:ext uri="{BB962C8B-B14F-4D97-AF65-F5344CB8AC3E}">
        <p14:creationId xmlns:p14="http://schemas.microsoft.com/office/powerpoint/2010/main" val="494915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31</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32</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6</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33</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34</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35</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36</a:t>
            </a:fld>
            <a:endParaRPr lang=""/>
          </a:p>
        </p:txBody>
      </p:sp>
    </p:spTree>
    <p:extLst>
      <p:ext uri="{BB962C8B-B14F-4D97-AF65-F5344CB8AC3E}">
        <p14:creationId xmlns:p14="http://schemas.microsoft.com/office/powerpoint/2010/main" val="9118112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37</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38</a:t>
            </a:fld>
            <a:endParaRPr lang=""/>
          </a:p>
        </p:txBody>
      </p:sp>
    </p:spTree>
    <p:extLst>
      <p:ext uri="{BB962C8B-B14F-4D97-AF65-F5344CB8AC3E}">
        <p14:creationId xmlns:p14="http://schemas.microsoft.com/office/powerpoint/2010/main" val="14967254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39</a:t>
            </a:fld>
            <a:endParaRPr lang=""/>
          </a:p>
        </p:txBody>
      </p:sp>
    </p:spTree>
    <p:extLst>
      <p:ext uri="{BB962C8B-B14F-4D97-AF65-F5344CB8AC3E}">
        <p14:creationId xmlns:p14="http://schemas.microsoft.com/office/powerpoint/2010/main" val="39597001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40</a:t>
            </a:fld>
            <a:endParaRPr lang=""/>
          </a:p>
        </p:txBody>
      </p:sp>
    </p:spTree>
    <p:extLst>
      <p:ext uri="{BB962C8B-B14F-4D97-AF65-F5344CB8AC3E}">
        <p14:creationId xmlns:p14="http://schemas.microsoft.com/office/powerpoint/2010/main" val="16888955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41</a:t>
            </a:fld>
            <a:endParaRPr lang=""/>
          </a:p>
        </p:txBody>
      </p:sp>
    </p:spTree>
    <p:extLst>
      <p:ext uri="{BB962C8B-B14F-4D97-AF65-F5344CB8AC3E}">
        <p14:creationId xmlns:p14="http://schemas.microsoft.com/office/powerpoint/2010/main" val="3634960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42</a:t>
            </a:fld>
            <a:endParaRPr lang=""/>
          </a:p>
        </p:txBody>
      </p:sp>
    </p:spTree>
    <p:extLst>
      <p:ext uri="{BB962C8B-B14F-4D97-AF65-F5344CB8AC3E}">
        <p14:creationId xmlns:p14="http://schemas.microsoft.com/office/powerpoint/2010/main" val="3659563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7</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43</a:t>
            </a:fld>
            <a:endParaRPr lang=""/>
          </a:p>
        </p:txBody>
      </p:sp>
    </p:spTree>
    <p:extLst>
      <p:ext uri="{BB962C8B-B14F-4D97-AF65-F5344CB8AC3E}">
        <p14:creationId xmlns:p14="http://schemas.microsoft.com/office/powerpoint/2010/main" val="2362020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8</a:t>
            </a:fld>
            <a:endParaRPr lang=""/>
          </a:p>
        </p:txBody>
      </p:sp>
    </p:spTree>
    <p:extLst>
      <p:ext uri="{BB962C8B-B14F-4D97-AF65-F5344CB8AC3E}">
        <p14:creationId xmlns:p14="http://schemas.microsoft.com/office/powerpoint/2010/main" val="2544910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9</a:t>
            </a:fld>
            <a:endParaRPr lang=""/>
          </a:p>
        </p:txBody>
      </p:sp>
    </p:spTree>
    <p:extLst>
      <p:ext uri="{BB962C8B-B14F-4D97-AF65-F5344CB8AC3E}">
        <p14:creationId xmlns:p14="http://schemas.microsoft.com/office/powerpoint/2010/main" val="194789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10</a:t>
            </a:fld>
            <a:endParaRPr lang=""/>
          </a:p>
        </p:txBody>
      </p:sp>
    </p:spTree>
    <p:extLst>
      <p:ext uri="{BB962C8B-B14F-4D97-AF65-F5344CB8AC3E}">
        <p14:creationId xmlns:p14="http://schemas.microsoft.com/office/powerpoint/2010/main" val="2840201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11</a:t>
            </a:fld>
            <a:endParaRPr lang=""/>
          </a:p>
        </p:txBody>
      </p:sp>
    </p:spTree>
    <p:extLst>
      <p:ext uri="{BB962C8B-B14F-4D97-AF65-F5344CB8AC3E}">
        <p14:creationId xmlns:p14="http://schemas.microsoft.com/office/powerpoint/2010/main" val="399844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4CBB6C89-9F66-43A4-A46A-07E66AD99ECD}" type="slidenum">
              <a:rPr lang="" smtClean="0"/>
              <a:t>12</a:t>
            </a:fld>
            <a:endParaRPr lang=""/>
          </a:p>
        </p:txBody>
      </p:sp>
    </p:spTree>
    <p:extLst>
      <p:ext uri="{BB962C8B-B14F-4D97-AF65-F5344CB8AC3E}">
        <p14:creationId xmlns:p14="http://schemas.microsoft.com/office/powerpoint/2010/main" val="236202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08.02.2022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08.02.2022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1"/>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08.02.2022</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0" y="0"/>
            <a:ext cx="9134465" cy="6858000"/>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33" name="Прямоугольник 32"/>
          <p:cNvSpPr/>
          <p:nvPr/>
        </p:nvSpPr>
        <p:spPr>
          <a:xfrm>
            <a:off x="1342537" y="2348880"/>
            <a:ext cx="6984776" cy="2308324"/>
          </a:xfrm>
          <a:prstGeom prst="rect">
            <a:avLst/>
          </a:prstGeom>
          <a:noFill/>
        </p:spPr>
        <p:txBody>
          <a:bodyPr wrap="square" lIns="91440" tIns="45720" rIns="91440" bIns="45720">
            <a:spAutoFit/>
          </a:bodyPr>
          <a:lstStyle/>
          <a:p>
            <a:pPr algn="ctr"/>
            <a:endParaRPr lang="ru-KZ"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ct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Нұсқаулық-әдістемелік</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кеңес</a:t>
            </a:r>
            <a:endParaRPr lang="ru-KZ"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ct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Педагогтерді</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аттестаттаудан</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өткізу</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қағидалары</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мен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шарттары</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(ҚР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БжҒМ</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2021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жылғы</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12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қарашадағы</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 561 </a:t>
            </a:r>
            <a:r>
              <a:rPr lang="ru-RU"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бұйрығы</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p>
          <a:p>
            <a:pPr algn="ctr"/>
            <a:endPar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ctr"/>
            <a:r>
              <a:rPr lang="kk-KZ"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Инструктивно-методическ</a:t>
            </a:r>
            <a:r>
              <a:rPr lang="ru-KZ" b="1" dirty="0" err="1">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ое</a:t>
            </a:r>
            <a:r>
              <a:rPr lang="ru-KZ"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совещание</a:t>
            </a:r>
            <a:endParaRPr lang="kk-KZ"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ctr"/>
            <a:r>
              <a:rPr lang="kk-KZ"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t>
            </a: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Правила и условия проведения аттестации педагогов</a:t>
            </a:r>
          </a:p>
          <a:p>
            <a:pPr algn="ctr"/>
            <a:r>
              <a:rPr lang="ru-RU" b="1" dirty="0">
                <a:ln w="1905"/>
                <a:solidFill>
                  <a:srgbClr val="C0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(Приказ МОН РК № 561 от 12 ноября 2021 г.) </a:t>
            </a:r>
          </a:p>
        </p:txBody>
      </p:sp>
      <p:sp>
        <p:nvSpPr>
          <p:cNvPr id="4" name="Прямоугольник 3">
            <a:extLst>
              <a:ext uri="{FF2B5EF4-FFF2-40B4-BE49-F238E27FC236}">
                <a16:creationId xmlns:a16="http://schemas.microsoft.com/office/drawing/2014/main" id="{BDED1CD6-FE26-41F7-B081-028DB5907012}"/>
              </a:ext>
            </a:extLst>
          </p:cNvPr>
          <p:cNvSpPr/>
          <p:nvPr/>
        </p:nvSpPr>
        <p:spPr>
          <a:xfrm>
            <a:off x="323528" y="232037"/>
            <a:ext cx="2952328" cy="2062103"/>
          </a:xfrm>
          <a:prstGeom prst="rect">
            <a:avLst/>
          </a:prstGeom>
          <a:noFill/>
        </p:spPr>
        <p:txBody>
          <a:bodyPr wrap="square" lIns="91440" tIns="45720" rIns="91440" bIns="45720">
            <a:spAutoFit/>
          </a:bodyPr>
          <a:lstStyle/>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«Ақмола облысы білім басқармасының </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Бұланды ауданы бойынша білім </a:t>
            </a:r>
            <a:r>
              <a:rPr lang="ru-RU" sz="1600" b="1" cap="none" spc="0" dirty="0" err="1">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бөлімі</a:t>
            </a: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Макинск қаласының №1</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жалпы орта білім беретін мектебі» КММ»</a:t>
            </a:r>
          </a:p>
          <a:p>
            <a:pPr algn="ctr"/>
            <a:endParaRPr lang="ru-RU" sz="16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7C70DE7C-AC5B-4BA6-9C4B-3CE4173B0F43}"/>
              </a:ext>
            </a:extLst>
          </p:cNvPr>
          <p:cNvSpPr/>
          <p:nvPr/>
        </p:nvSpPr>
        <p:spPr>
          <a:xfrm>
            <a:off x="5436096" y="233868"/>
            <a:ext cx="3106733" cy="2062103"/>
          </a:xfrm>
          <a:prstGeom prst="rect">
            <a:avLst/>
          </a:prstGeom>
          <a:noFill/>
        </p:spPr>
        <p:txBody>
          <a:bodyPr wrap="square" lIns="91440" tIns="45720" rIns="91440" bIns="45720">
            <a:spAutoFit/>
          </a:bodyPr>
          <a:lstStyle/>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КГУ «Общеобразовательная школа №1 </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города Макинск</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отдела образования </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по Буландынскому району</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управления образования </a:t>
            </a:r>
          </a:p>
          <a:p>
            <a:pPr algn="ctr"/>
            <a:r>
              <a:rPr lang="ru-RU" sz="1600" b="1" cap="none" spc="0"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Акмолинской области»</a:t>
            </a:r>
          </a:p>
          <a:p>
            <a:pPr algn="ctr"/>
            <a:endParaRPr lang="ru-RU" sz="16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638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323529" y="548680"/>
            <a:ext cx="8496943"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23. Результат тестирования считается положительным при получении следующих баллов:</a:t>
            </a:r>
            <a:endParaRPr lang="ru-RU" sz="1600" dirty="0">
              <a:latin typeface="Times New Roman" panose="02020603050405020304" pitchFamily="18" charset="0"/>
              <a:cs typeface="Times New Roman" panose="02020603050405020304" pitchFamily="18" charset="0"/>
            </a:endParaRPr>
          </a:p>
          <a:p>
            <a:pPr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10</a:t>
            </a:r>
            <a:r>
              <a:rPr lang="ru-RU" sz="1800" b="1" i="1" dirty="0">
                <a:solidFill>
                  <a:srgbClr val="000000"/>
                </a:solidFill>
                <a:effectLst/>
                <a:latin typeface="Times New Roman" panose="02020603050405020304" pitchFamily="18" charset="0"/>
                <a:ea typeface="Times New Roman" panose="02020603050405020304" pitchFamily="18" charset="0"/>
              </a:rPr>
              <a:t>) Для педагогов по физической культуре:</a:t>
            </a:r>
            <a:endParaRPr lang="ru-RU" sz="1800" b="1" i="1"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по</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направлению</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Содержание</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учебного</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предмета</a:t>
            </a:r>
            <a:r>
              <a:rPr lang="en-US" sz="1800" dirty="0">
                <a:solidFill>
                  <a:srgbClr val="FF0000"/>
                </a:solidFill>
                <a:effectLst/>
                <a:latin typeface="Times New Roman" panose="02020603050405020304" pitchFamily="18" charset="0"/>
                <a:ea typeface="Times New Roman" panose="02020603050405020304" pitchFamily="18" charset="0"/>
              </a:rPr>
              <a:t>":</a:t>
            </a:r>
            <a:endParaRPr lang="ru-RU" sz="18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квалификационная категория "педагог" – 50 %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60%;</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70%;</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80 %;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90 %;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FF0000"/>
                </a:solidFill>
                <a:effectLst/>
                <a:latin typeface="Times New Roman" panose="02020603050405020304" pitchFamily="18" charset="0"/>
                <a:ea typeface="Times New Roman" panose="02020603050405020304" pitchFamily="18" charset="0"/>
              </a:rPr>
              <a:t>     </a:t>
            </a:r>
            <a:r>
              <a:rPr lang="ru-RU" sz="1800" dirty="0">
                <a:solidFill>
                  <a:srgbClr val="FF0000"/>
                </a:solidFill>
                <a:effectLst/>
                <a:latin typeface="Times New Roman" panose="02020603050405020304" pitchFamily="18" charset="0"/>
                <a:ea typeface="Times New Roman" panose="02020603050405020304" pitchFamily="18" charset="0"/>
              </a:rPr>
              <a:t> "Педагогика, методика обучения":</a:t>
            </a: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 – 50 %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60 %;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70 %;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80 %;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90 %.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Тесты Первого Президента Республики Казахстан – </a:t>
            </a:r>
            <a:r>
              <a:rPr lang="ru-RU" sz="1800" dirty="0" err="1">
                <a:solidFill>
                  <a:srgbClr val="000000"/>
                </a:solidFill>
                <a:effectLst/>
                <a:latin typeface="Times New Roman" panose="02020603050405020304" pitchFamily="18" charset="0"/>
                <a:ea typeface="Times New Roman" panose="02020603050405020304" pitchFamily="18" charset="0"/>
              </a:rPr>
              <a:t>Елбасы</a:t>
            </a:r>
            <a:r>
              <a:rPr lang="ru-RU" sz="1800"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квалификационные категории "педагог", "педагог-модератор", "педагог-эксперт", "педагог-исследователь", "педагог-мастер" – соответствуют начальному уровню готовности.</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2349068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323529" y="548680"/>
            <a:ext cx="8496943"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23. Результат тестирования считается положительным при получении следующих баллов:</a:t>
            </a:r>
            <a:endParaRPr lang="ru-RU" sz="16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ru-RU" sz="2000" dirty="0">
                <a:solidFill>
                  <a:srgbClr val="000000"/>
                </a:solidFill>
                <a:effectLst/>
                <a:latin typeface="Times New Roman" panose="02020603050405020304" pitchFamily="18" charset="0"/>
                <a:ea typeface="Times New Roman" panose="02020603050405020304" pitchFamily="18" charset="0"/>
              </a:rPr>
              <a:t>12) </a:t>
            </a:r>
            <a:r>
              <a:rPr lang="ru-RU" sz="2000" b="1" i="1" dirty="0">
                <a:solidFill>
                  <a:srgbClr val="000000"/>
                </a:solidFill>
                <a:effectLst/>
                <a:latin typeface="Times New Roman" panose="02020603050405020304" pitchFamily="18" charset="0"/>
                <a:ea typeface="Times New Roman" panose="02020603050405020304" pitchFamily="18" charset="0"/>
              </a:rPr>
              <a:t>для руководителей организаций образования (методических кабинетов (центров):</a:t>
            </a:r>
            <a:endParaRPr lang="ru-RU" sz="2000" b="1" i="1"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b="1" dirty="0" err="1">
                <a:solidFill>
                  <a:srgbClr val="FF0000"/>
                </a:solidFill>
                <a:effectLst/>
                <a:latin typeface="Times New Roman" panose="02020603050405020304" pitchFamily="18" charset="0"/>
                <a:ea typeface="Times New Roman" panose="02020603050405020304" pitchFamily="18" charset="0"/>
              </a:rPr>
              <a:t>по</a:t>
            </a:r>
            <a:r>
              <a:rPr lang="en-US" sz="2000" b="1" dirty="0">
                <a:solidFill>
                  <a:srgbClr val="FF0000"/>
                </a:solidFill>
                <a:effectLst/>
                <a:latin typeface="Times New Roman" panose="02020603050405020304" pitchFamily="18" charset="0"/>
                <a:ea typeface="Times New Roman" panose="02020603050405020304" pitchFamily="18" charset="0"/>
              </a:rPr>
              <a:t> </a:t>
            </a:r>
            <a:r>
              <a:rPr lang="en-US" sz="2000" b="1" dirty="0" err="1">
                <a:solidFill>
                  <a:srgbClr val="FF0000"/>
                </a:solidFill>
                <a:effectLst/>
                <a:latin typeface="Times New Roman" panose="02020603050405020304" pitchFamily="18" charset="0"/>
                <a:ea typeface="Times New Roman" panose="02020603050405020304" pitchFamily="18" charset="0"/>
              </a:rPr>
              <a:t>направлению</a:t>
            </a:r>
            <a:r>
              <a:rPr lang="en-US" sz="2000" b="1" dirty="0">
                <a:solidFill>
                  <a:srgbClr val="FF0000"/>
                </a:solidFill>
                <a:effectLst/>
                <a:latin typeface="Times New Roman" panose="02020603050405020304" pitchFamily="18" charset="0"/>
                <a:ea typeface="Times New Roman" panose="02020603050405020304" pitchFamily="18" charset="0"/>
              </a:rPr>
              <a:t> "</a:t>
            </a:r>
            <a:r>
              <a:rPr lang="en-US" sz="2000" b="1" dirty="0" err="1">
                <a:solidFill>
                  <a:srgbClr val="FF0000"/>
                </a:solidFill>
                <a:effectLst/>
                <a:latin typeface="Times New Roman" panose="02020603050405020304" pitchFamily="18" charset="0"/>
                <a:ea typeface="Times New Roman" panose="02020603050405020304" pitchFamily="18" charset="0"/>
              </a:rPr>
              <a:t>Знание</a:t>
            </a:r>
            <a:r>
              <a:rPr lang="en-US" sz="2000" b="1" dirty="0">
                <a:solidFill>
                  <a:srgbClr val="FF0000"/>
                </a:solidFill>
                <a:effectLst/>
                <a:latin typeface="Times New Roman" panose="02020603050405020304" pitchFamily="18" charset="0"/>
                <a:ea typeface="Times New Roman" panose="02020603050405020304" pitchFamily="18" charset="0"/>
              </a:rPr>
              <a:t> </a:t>
            </a:r>
            <a:r>
              <a:rPr lang="en-US" sz="2000" b="1" dirty="0" err="1">
                <a:solidFill>
                  <a:srgbClr val="FF0000"/>
                </a:solidFill>
                <a:effectLst/>
                <a:latin typeface="Times New Roman" panose="02020603050405020304" pitchFamily="18" charset="0"/>
                <a:ea typeface="Times New Roman" panose="02020603050405020304" pitchFamily="18" charset="0"/>
              </a:rPr>
              <a:t>законодательства</a:t>
            </a:r>
            <a:r>
              <a:rPr lang="en-US" sz="2000" b="1" dirty="0">
                <a:solidFill>
                  <a:srgbClr val="FF0000"/>
                </a:solidFill>
                <a:effectLst/>
                <a:latin typeface="Times New Roman" panose="02020603050405020304" pitchFamily="18" charset="0"/>
                <a:ea typeface="Times New Roman" panose="02020603050405020304" pitchFamily="18" charset="0"/>
              </a:rPr>
              <a:t>":</a:t>
            </a:r>
            <a:endParaRPr lang="ru-RU" sz="2000" b="1"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"руководитель-организатор" – 70%;</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"руководитель-менеджер" – 80%;</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"руководитель-лидер" – 90 %;</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по</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направлению</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Управленческие</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компетенции</a:t>
            </a:r>
            <a:r>
              <a:rPr lang="en-US" sz="2000" dirty="0">
                <a:solidFill>
                  <a:srgbClr val="FF0000"/>
                </a:solidFill>
                <a:effectLst/>
                <a:latin typeface="Times New Roman" panose="02020603050405020304" pitchFamily="18" charset="0"/>
                <a:ea typeface="Times New Roman" panose="02020603050405020304" pitchFamily="18" charset="0"/>
              </a:rPr>
              <a:t>":</a:t>
            </a:r>
            <a:endParaRPr lang="ru-RU" sz="20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"руководитель-организатор" – 70%;</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"руководитель-менеджер" – 80%;</a:t>
            </a:r>
            <a:endParaRPr lang="ru-RU" sz="20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"руководитель-лидер" – 90 %.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109945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r>
              <a:rPr lang="ru-RU" sz="1600" b="1" u="sng" kern="50" spc="10" dirty="0">
                <a:solidFill>
                  <a:srgbClr val="000000"/>
                </a:solidFill>
                <a:latin typeface="Times New Roman"/>
                <a:ea typeface="Times New Roman"/>
              </a:rPr>
              <a:t>25. Время сдачи НКТ составляет:</a:t>
            </a:r>
            <a:endParaRPr lang="ru-RU" sz="1600" b="1" u="sng"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для предметов «Математика», «Физика», «Химия», «Информатика» – двести сорок минут; </a:t>
            </a:r>
            <a:endParaRPr lang="ru-RU" sz="16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для направлений «Дошкольное образование» и «Дополнительное образование» – сто двадцать минут;</a:t>
            </a:r>
            <a:endParaRPr lang="ru-RU" sz="16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для иных педагогов – двести десять минут. </a:t>
            </a:r>
          </a:p>
          <a:p>
            <a:pPr indent="540385" algn="just">
              <a:spcAft>
                <a:spcPts val="0"/>
              </a:spcAft>
            </a:pPr>
            <a:endParaRPr lang="ru-RU" sz="1600" kern="50" spc="10" dirty="0">
              <a:solidFill>
                <a:srgbClr val="000000"/>
              </a:solidFill>
              <a:latin typeface="Times New Roman"/>
              <a:ea typeface="Times New Roman"/>
            </a:endParaRPr>
          </a:p>
          <a:p>
            <a:pPr indent="540385" algn="just">
              <a:spcAft>
                <a:spcPts val="0"/>
              </a:spcAft>
            </a:pPr>
            <a:r>
              <a:rPr lang="ru-RU" sz="1600" b="1" u="sng" kern="50" spc="10" dirty="0">
                <a:solidFill>
                  <a:srgbClr val="000000"/>
                </a:solidFill>
                <a:latin typeface="Times New Roman"/>
                <a:ea typeface="Times New Roman"/>
              </a:rPr>
              <a:t>34. Оценивание ответов тестовых заданий осуществляется следующим образом: </a:t>
            </a:r>
            <a:r>
              <a:rPr lang="ru-RU" sz="1600" kern="50" spc="10" dirty="0">
                <a:solidFill>
                  <a:srgbClr val="000000"/>
                </a:solidFill>
                <a:latin typeface="Times New Roman"/>
                <a:ea typeface="Times New Roman"/>
              </a:rPr>
              <a:t>                                                                                          </a:t>
            </a:r>
            <a:endParaRPr lang="ru-RU" sz="14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1) для заданий с выбором одного правильного ответа из пяти предложенных присуждается один балл, в остальных случаях - ноль баллов;</a:t>
            </a:r>
            <a:endParaRPr lang="ru-RU" sz="14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2) для заданий с выбором нескольких правильных ответов из предложенных:</a:t>
            </a:r>
            <a:endParaRPr lang="ru-RU" sz="14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за все правильные ответы получает - два балла;</a:t>
            </a:r>
            <a:endParaRPr lang="ru-RU" sz="14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за одну допущенную ошибку - один балл;</a:t>
            </a:r>
            <a:endParaRPr lang="ru-RU" sz="1400" kern="50" dirty="0">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за допущенные две и более ошибки - ноль баллов.</a:t>
            </a:r>
          </a:p>
          <a:p>
            <a:pPr indent="540385" algn="just">
              <a:spcAft>
                <a:spcPts val="0"/>
              </a:spcAft>
            </a:pPr>
            <a:endParaRPr lang="ru-RU" sz="1600" kern="50" spc="10" dirty="0">
              <a:solidFill>
                <a:srgbClr val="000000"/>
              </a:solidFill>
              <a:latin typeface="Times New Roman"/>
              <a:ea typeface="Times New Roman"/>
            </a:endParaRPr>
          </a:p>
          <a:p>
            <a:pPr indent="540385" algn="just">
              <a:spcAft>
                <a:spcPts val="0"/>
              </a:spcAft>
            </a:pPr>
            <a:r>
              <a:rPr lang="ru-RU" sz="1400" b="1" kern="50" spc="10" dirty="0">
                <a:solidFill>
                  <a:srgbClr val="000000"/>
                </a:solidFill>
                <a:latin typeface="Times New Roman"/>
                <a:ea typeface="Times New Roman"/>
              </a:rPr>
              <a:t>42. НЦТ предоставляет в региональные управления образования, и уполномоченный орган в области образования доступ для проверки электронных сертификатов с результатами тестирования и наличия эссе.</a:t>
            </a:r>
            <a:r>
              <a:rPr lang="ru-RU" sz="1400" kern="50" spc="10" dirty="0">
                <a:solidFill>
                  <a:srgbClr val="000000"/>
                </a:solidFill>
                <a:latin typeface="Times New Roman"/>
                <a:ea typeface="Times New Roman"/>
              </a:rPr>
              <a:t> </a:t>
            </a:r>
          </a:p>
          <a:p>
            <a:pPr indent="540385" algn="just">
              <a:spcAft>
                <a:spcPts val="0"/>
              </a:spcAft>
            </a:pPr>
            <a:endParaRPr lang="ru-RU" sz="1600"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416232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9" y="548680"/>
            <a:ext cx="9135588"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r>
              <a:rPr lang="ru-RU" sz="1400" b="1" kern="50" spc="10" dirty="0">
                <a:latin typeface="Times New Roman"/>
                <a:ea typeface="Times New Roman"/>
              </a:rPr>
              <a:t>51. </a:t>
            </a:r>
            <a:r>
              <a:rPr lang="ru-RU" sz="1600" b="1" kern="50" spc="10" dirty="0">
                <a:solidFill>
                  <a:srgbClr val="FF0000"/>
                </a:solidFill>
                <a:latin typeface="Times New Roman"/>
                <a:ea typeface="Times New Roman"/>
              </a:rPr>
              <a:t>При недостаточном количестве баллов </a:t>
            </a:r>
            <a:r>
              <a:rPr lang="ru-RU" sz="1600" kern="50" spc="10" dirty="0">
                <a:solidFill>
                  <a:srgbClr val="000000"/>
                </a:solidFill>
                <a:latin typeface="Times New Roman"/>
                <a:ea typeface="Times New Roman"/>
              </a:rPr>
              <a:t>на заявленную категорию при очередной аттестации педагога на присвоение (подтверждение) квалификационной категории в аттестационный период январь-май (август - декабрь) квалификационная категория сохраняется до истечения ее срока, далее квалификационная категория </a:t>
            </a:r>
            <a:r>
              <a:rPr lang="ru-RU" sz="1600" b="1" kern="50" spc="10" dirty="0">
                <a:solidFill>
                  <a:srgbClr val="FF0000"/>
                </a:solidFill>
                <a:latin typeface="Times New Roman"/>
                <a:ea typeface="Times New Roman"/>
              </a:rPr>
              <a:t>снижается на один уровень ниже</a:t>
            </a:r>
            <a:r>
              <a:rPr lang="ru-RU" sz="1600" kern="50" spc="10" dirty="0">
                <a:solidFill>
                  <a:srgbClr val="000000"/>
                </a:solidFill>
                <a:latin typeface="Times New Roman"/>
                <a:ea typeface="Times New Roman"/>
              </a:rPr>
              <a:t>. Данная квалификационная категория </a:t>
            </a:r>
            <a:r>
              <a:rPr lang="ru-RU" sz="1600" b="1" kern="50" spc="10" dirty="0">
                <a:solidFill>
                  <a:srgbClr val="FF0000"/>
                </a:solidFill>
                <a:latin typeface="Times New Roman"/>
                <a:ea typeface="Times New Roman"/>
              </a:rPr>
              <a:t>сохраняется</a:t>
            </a:r>
            <a:r>
              <a:rPr lang="ru-RU" sz="1600" kern="50" spc="10" dirty="0">
                <a:solidFill>
                  <a:srgbClr val="000000"/>
                </a:solidFill>
                <a:latin typeface="Times New Roman"/>
                <a:ea typeface="Times New Roman"/>
              </a:rPr>
              <a:t> </a:t>
            </a:r>
            <a:r>
              <a:rPr lang="ru-RU" sz="1600" b="1" kern="50" spc="10" dirty="0">
                <a:solidFill>
                  <a:srgbClr val="FF0000"/>
                </a:solidFill>
                <a:latin typeface="Times New Roman"/>
                <a:ea typeface="Times New Roman"/>
              </a:rPr>
              <a:t>до следующего </a:t>
            </a:r>
            <a:r>
              <a:rPr lang="ru-RU" sz="1600" kern="50" spc="10" dirty="0">
                <a:solidFill>
                  <a:srgbClr val="000000"/>
                </a:solidFill>
                <a:latin typeface="Times New Roman"/>
                <a:ea typeface="Times New Roman"/>
              </a:rPr>
              <a:t>аттестационного периода август-декабрь (январь – май). В следующий аттестационный период педагог проходит аттестацию по первоначально заявленной квалификационной категории после прохождения НКТ.</a:t>
            </a:r>
            <a:endParaRPr lang="ru-RU" sz="1600" kern="50" dirty="0">
              <a:latin typeface="Times New Roman"/>
              <a:ea typeface="Times New Roman"/>
            </a:endParaRPr>
          </a:p>
          <a:p>
            <a:pPr indent="540385" algn="just">
              <a:spcAft>
                <a:spcPts val="0"/>
              </a:spcAft>
            </a:pPr>
            <a:endParaRPr lang="ru-RU" sz="1600" kern="50" spc="10" dirty="0">
              <a:solidFill>
                <a:srgbClr val="000000"/>
              </a:solidFill>
              <a:latin typeface="Times New Roman"/>
              <a:ea typeface="Times New Roman"/>
            </a:endParaRPr>
          </a:p>
          <a:p>
            <a:pPr indent="540385" algn="just">
              <a:spcAft>
                <a:spcPts val="0"/>
              </a:spcAft>
            </a:pPr>
            <a:r>
              <a:rPr lang="ru-RU" sz="1600" b="1" kern="50" spc="10" dirty="0">
                <a:solidFill>
                  <a:srgbClr val="000000"/>
                </a:solidFill>
                <a:latin typeface="Times New Roman"/>
                <a:ea typeface="Times New Roman"/>
              </a:rPr>
              <a:t>52.</a:t>
            </a:r>
            <a:r>
              <a:rPr lang="ru-RU" sz="1600" kern="50" spc="10" dirty="0">
                <a:solidFill>
                  <a:srgbClr val="000000"/>
                </a:solidFill>
                <a:latin typeface="Times New Roman"/>
                <a:ea typeface="Times New Roman"/>
              </a:rPr>
              <a:t> </a:t>
            </a:r>
            <a:r>
              <a:rPr lang="ru-RU" sz="1600" b="1" kern="50" spc="10" dirty="0">
                <a:solidFill>
                  <a:srgbClr val="FF0000"/>
                </a:solidFill>
                <a:latin typeface="Times New Roman"/>
                <a:ea typeface="Times New Roman"/>
              </a:rPr>
              <a:t>При несвоевременной подаче </a:t>
            </a:r>
            <a:r>
              <a:rPr lang="ru-RU" sz="1600" kern="50" spc="10" dirty="0">
                <a:solidFill>
                  <a:srgbClr val="000000"/>
                </a:solidFill>
                <a:latin typeface="Times New Roman"/>
                <a:ea typeface="Times New Roman"/>
              </a:rPr>
              <a:t>заявления педагогом на очередную аттестацию на присвоение (подтверждение) квалификационной категории в аттестационный период август-декабрь (январь – май) квалификационная категория </a:t>
            </a:r>
            <a:r>
              <a:rPr lang="ru-RU" sz="1600" b="1" kern="50" spc="10" dirty="0">
                <a:solidFill>
                  <a:srgbClr val="FF0000"/>
                </a:solidFill>
                <a:latin typeface="Times New Roman"/>
                <a:ea typeface="Times New Roman"/>
              </a:rPr>
              <a:t>снижается до квалификационной категории «педагог». </a:t>
            </a:r>
            <a:r>
              <a:rPr lang="ru-RU" sz="1600" kern="50" spc="10" dirty="0">
                <a:solidFill>
                  <a:srgbClr val="000000"/>
                </a:solidFill>
                <a:latin typeface="Times New Roman"/>
                <a:ea typeface="Times New Roman"/>
              </a:rPr>
              <a:t>Данная квалификационная категория </a:t>
            </a:r>
            <a:r>
              <a:rPr lang="ru-RU" sz="1600" b="1" kern="50" spc="10" dirty="0">
                <a:solidFill>
                  <a:srgbClr val="FF0000"/>
                </a:solidFill>
                <a:latin typeface="Times New Roman"/>
                <a:ea typeface="Times New Roman"/>
              </a:rPr>
              <a:t>сохраняется</a:t>
            </a:r>
            <a:r>
              <a:rPr lang="ru-RU" sz="1600" kern="50" spc="10" dirty="0">
                <a:solidFill>
                  <a:srgbClr val="000000"/>
                </a:solidFill>
                <a:latin typeface="Times New Roman"/>
                <a:ea typeface="Times New Roman"/>
              </a:rPr>
              <a:t> до следующего аттестационного периода август-декабрь (январь – май). В следующий аттестационный период педагог проходит аттестацию на квалификационную категорию в соответствии с квалификационными требованиями согласно приказа №338.</a:t>
            </a:r>
          </a:p>
          <a:p>
            <a:pPr indent="540385" algn="just">
              <a:spcAft>
                <a:spcPts val="0"/>
              </a:spcAft>
            </a:pPr>
            <a:endParaRPr lang="ru-RU" sz="1400" kern="50" dirty="0">
              <a:latin typeface="Times New Roman"/>
              <a:ea typeface="Times New Roman"/>
            </a:endParaRPr>
          </a:p>
          <a:p>
            <a:pPr indent="540385" algn="just">
              <a:spcAft>
                <a:spcPts val="0"/>
              </a:spcAft>
            </a:pPr>
            <a:r>
              <a:rPr lang="ru-RU" sz="1600" b="1" kern="50" spc="10" dirty="0">
                <a:solidFill>
                  <a:srgbClr val="000000"/>
                </a:solidFill>
                <a:latin typeface="Times New Roman"/>
                <a:ea typeface="Times New Roman"/>
              </a:rPr>
              <a:t>53. </a:t>
            </a:r>
            <a:r>
              <a:rPr lang="ru-RU" sz="1600" b="1" kern="50" spc="10" dirty="0">
                <a:solidFill>
                  <a:srgbClr val="FF0000"/>
                </a:solidFill>
                <a:latin typeface="Times New Roman"/>
                <a:ea typeface="Times New Roman"/>
              </a:rPr>
              <a:t>При недостаточном количестве баллов</a:t>
            </a:r>
            <a:r>
              <a:rPr lang="ru-RU" sz="1600" kern="50" spc="10" dirty="0">
                <a:solidFill>
                  <a:srgbClr val="000000"/>
                </a:solidFill>
                <a:latin typeface="Times New Roman"/>
                <a:ea typeface="Times New Roman"/>
              </a:rPr>
              <a:t> на заявленную категорию за педагогом, </a:t>
            </a:r>
            <a:r>
              <a:rPr lang="ru-RU" sz="1600" b="1" kern="50" spc="10" dirty="0">
                <a:solidFill>
                  <a:srgbClr val="FF0000"/>
                </a:solidFill>
                <a:latin typeface="Times New Roman"/>
                <a:ea typeface="Times New Roman"/>
              </a:rPr>
              <a:t>имеющим «вторую», «первую», «высшую» категории</a:t>
            </a:r>
            <a:r>
              <a:rPr lang="ru-RU" sz="1600" kern="50" spc="10" dirty="0">
                <a:solidFill>
                  <a:srgbClr val="000000"/>
                </a:solidFill>
                <a:latin typeface="Times New Roman"/>
                <a:ea typeface="Times New Roman"/>
              </a:rPr>
              <a:t>, в аттестационный период январь-май (август - декабрь) квалификационная категория сохраняется до истечения его срока, далее – </a:t>
            </a:r>
            <a:r>
              <a:rPr lang="ru-RU" sz="1600" b="1" kern="50" spc="10" dirty="0">
                <a:solidFill>
                  <a:srgbClr val="FF0000"/>
                </a:solidFill>
                <a:latin typeface="Times New Roman"/>
                <a:ea typeface="Times New Roman"/>
              </a:rPr>
              <a:t>снижается до категории «педагог». </a:t>
            </a:r>
            <a:r>
              <a:rPr lang="ru-RU" sz="1600" kern="50" spc="10" dirty="0">
                <a:solidFill>
                  <a:srgbClr val="000000"/>
                </a:solidFill>
                <a:latin typeface="Times New Roman"/>
                <a:ea typeface="Times New Roman"/>
              </a:rPr>
              <a:t>Данная квалификационная категория сохраняется до следующего аттестационного периода август-декабрь (январь – май). В следующий аттестационный период педагоги проходят аттестацию на квалификационную </a:t>
            </a:r>
          </a:p>
          <a:p>
            <a:pPr algn="just">
              <a:spcAft>
                <a:spcPts val="0"/>
              </a:spcAft>
            </a:pPr>
            <a:r>
              <a:rPr lang="ru-RU" sz="1600" kern="50" spc="10" dirty="0">
                <a:solidFill>
                  <a:srgbClr val="000000"/>
                </a:solidFill>
                <a:latin typeface="Times New Roman"/>
                <a:ea typeface="Times New Roman"/>
              </a:rPr>
              <a:t>категорию в соответствии с квалификационными требованиями </a:t>
            </a:r>
          </a:p>
          <a:p>
            <a:pPr algn="just">
              <a:spcAft>
                <a:spcPts val="0"/>
              </a:spcAft>
            </a:pPr>
            <a:r>
              <a:rPr lang="ru-RU" sz="1600" kern="50" spc="10" dirty="0">
                <a:solidFill>
                  <a:srgbClr val="000000"/>
                </a:solidFill>
                <a:latin typeface="Times New Roman"/>
                <a:ea typeface="Times New Roman"/>
              </a:rPr>
              <a:t>согласно приказа №338.</a:t>
            </a:r>
            <a:endParaRPr lang="ru-RU" sz="1400" kern="50" dirty="0">
              <a:latin typeface="Times New Roman"/>
              <a:ea typeface="Times New Roman"/>
            </a:endParaRPr>
          </a:p>
          <a:p>
            <a:pPr indent="540385" algn="just">
              <a:spcAft>
                <a:spcPts val="0"/>
              </a:spcAft>
            </a:pPr>
            <a:endParaRPr lang="ru-RU" sz="1600" kern="50" dirty="0">
              <a:latin typeface="Times New Roman"/>
              <a:ea typeface="Times New Roman"/>
            </a:endParaRPr>
          </a:p>
          <a:p>
            <a:pPr indent="540385" algn="just">
              <a:spcAft>
                <a:spcPts val="0"/>
              </a:spcAft>
            </a:pPr>
            <a:endParaRPr lang="ru-RU" sz="1600"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3056592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sz="1600" b="1" kern="50" spc="10" dirty="0">
                <a:solidFill>
                  <a:srgbClr val="000000"/>
                </a:solidFill>
                <a:latin typeface="Times New Roman"/>
                <a:ea typeface="Times New Roman"/>
              </a:rPr>
              <a:t>Параграф 2. Порядок написания эссе </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kern="50" spc="10" dirty="0">
              <a:solidFill>
                <a:srgbClr val="000000"/>
              </a:solidFill>
              <a:latin typeface="Times New Roman"/>
              <a:ea typeface="Times New Roman"/>
            </a:endParaRPr>
          </a:p>
          <a:p>
            <a:pPr algn="just">
              <a:spcAft>
                <a:spcPts val="0"/>
              </a:spcAft>
            </a:pPr>
            <a:r>
              <a:rPr lang="ru-RU" kern="50" spc="10" dirty="0">
                <a:solidFill>
                  <a:srgbClr val="000000"/>
                </a:solidFill>
                <a:latin typeface="Times New Roman"/>
                <a:ea typeface="Times New Roman"/>
              </a:rPr>
              <a:t>54. По окончании тестирования педагог пишет эссе. </a:t>
            </a:r>
          </a:p>
          <a:p>
            <a:pPr algn="just">
              <a:spcAft>
                <a:spcPts val="0"/>
              </a:spcAft>
            </a:pPr>
            <a:r>
              <a:rPr lang="ru-RU" kern="50" spc="10" dirty="0">
                <a:solidFill>
                  <a:srgbClr val="000000"/>
                </a:solidFill>
                <a:latin typeface="Times New Roman"/>
                <a:ea typeface="Times New Roman"/>
              </a:rPr>
              <a:t>Общее затрачиваемое время - </a:t>
            </a:r>
            <a:r>
              <a:rPr lang="ru-RU" b="1" kern="50" spc="10" dirty="0">
                <a:solidFill>
                  <a:srgbClr val="000000"/>
                </a:solidFill>
                <a:latin typeface="Times New Roman"/>
                <a:ea typeface="Times New Roman"/>
              </a:rPr>
              <a:t>30 минут</a:t>
            </a:r>
            <a:r>
              <a:rPr lang="ru-RU" kern="50" spc="10" dirty="0">
                <a:solidFill>
                  <a:srgbClr val="000000"/>
                </a:solidFill>
                <a:latin typeface="Times New Roman"/>
                <a:ea typeface="Times New Roman"/>
              </a:rPr>
              <a:t>. Количество слов – </a:t>
            </a:r>
            <a:r>
              <a:rPr lang="ru-RU" b="1" kern="50" spc="10" dirty="0">
                <a:solidFill>
                  <a:srgbClr val="FF0000"/>
                </a:solidFill>
                <a:latin typeface="Times New Roman"/>
                <a:ea typeface="Times New Roman"/>
              </a:rPr>
              <a:t>250-300 слов</a:t>
            </a:r>
            <a:r>
              <a:rPr lang="ru-RU" kern="50" spc="10" dirty="0">
                <a:solidFill>
                  <a:srgbClr val="000000"/>
                </a:solidFill>
                <a:latin typeface="Times New Roman"/>
                <a:ea typeface="Times New Roman"/>
              </a:rPr>
              <a:t>. </a:t>
            </a:r>
          </a:p>
          <a:p>
            <a:pPr algn="just">
              <a:spcAft>
                <a:spcPts val="0"/>
              </a:spcAft>
            </a:pPr>
            <a:r>
              <a:rPr lang="ru-RU" kern="50" spc="10" dirty="0">
                <a:solidFill>
                  <a:srgbClr val="000000"/>
                </a:solidFill>
                <a:latin typeface="Times New Roman"/>
                <a:ea typeface="Times New Roman"/>
              </a:rPr>
              <a:t>Тема эссе ежегодно определяется уполномоченным органом в области образования. Написанное эссе отображается в личном кабинете педагога по ссылке ngt.testcenter.kz.  </a:t>
            </a:r>
          </a:p>
          <a:p>
            <a:pPr algn="just">
              <a:spcAft>
                <a:spcPts val="0"/>
              </a:spcAft>
            </a:pPr>
            <a:endParaRPr lang="ru-RU" kern="50" dirty="0">
              <a:latin typeface="Times New Roman"/>
              <a:ea typeface="Times New Roman"/>
            </a:endParaRPr>
          </a:p>
          <a:p>
            <a:r>
              <a:rPr lang="ru-RU" spc="10" dirty="0">
                <a:solidFill>
                  <a:srgbClr val="000000"/>
                </a:solidFill>
                <a:latin typeface="Times New Roman"/>
                <a:ea typeface="Times New Roman"/>
              </a:rPr>
              <a:t>55. Написанное эссе направляется в личный кабинет педагога. </a:t>
            </a:r>
            <a:endParaRPr lang="ru-RU"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1505084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331640" y="116632"/>
            <a:ext cx="7200800"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3. Порядок проведения квалификационной оценки</a:t>
            </a:r>
            <a:endParaRPr lang="ru-RU"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kern="50" spc="10" dirty="0">
              <a:solidFill>
                <a:srgbClr val="000000"/>
              </a:solidFill>
              <a:latin typeface="Times New Roman"/>
              <a:ea typeface="Times New Roman"/>
            </a:endParaRPr>
          </a:p>
          <a:p>
            <a:pPr indent="540385" algn="just">
              <a:spcAft>
                <a:spcPts val="0"/>
              </a:spcAft>
            </a:pPr>
            <a:r>
              <a:rPr lang="ru-RU" kern="50" spc="10" dirty="0">
                <a:solidFill>
                  <a:srgbClr val="000000"/>
                </a:solidFill>
                <a:latin typeface="Times New Roman"/>
                <a:ea typeface="Times New Roman"/>
              </a:rPr>
              <a:t>56. Квалификационная оценка педагогов проводится организациями образования и включает рассмотрение документов на соответствие перечню документов, изложенных в стандарте государственной услуги по форме согласно приложению 7 настоящих Правил.</a:t>
            </a:r>
          </a:p>
          <a:p>
            <a:pPr indent="540385" algn="just">
              <a:spcAft>
                <a:spcPts val="0"/>
              </a:spcAft>
            </a:pPr>
            <a:endParaRPr lang="ru-RU" sz="1600" kern="50" dirty="0">
              <a:latin typeface="Times New Roman"/>
              <a:ea typeface="Times New Roman"/>
            </a:endParaRPr>
          </a:p>
          <a:p>
            <a:pPr indent="540385" algn="just">
              <a:spcAft>
                <a:spcPts val="0"/>
              </a:spcAft>
            </a:pPr>
            <a:r>
              <a:rPr lang="ru-RU" kern="50" spc="10" dirty="0">
                <a:solidFill>
                  <a:srgbClr val="000000"/>
                </a:solidFill>
                <a:latin typeface="Times New Roman"/>
                <a:ea typeface="Times New Roman"/>
              </a:rPr>
              <a:t>57. При отсутствие необходимых документов педагог в течение 3-х рабочих дней приносит недостающие документы.</a:t>
            </a:r>
          </a:p>
          <a:p>
            <a:pPr indent="540385" algn="just">
              <a:spcAft>
                <a:spcPts val="0"/>
              </a:spcAft>
            </a:pPr>
            <a:endParaRPr lang="ru-RU" kern="50" spc="10" dirty="0">
              <a:solidFill>
                <a:srgbClr val="000000"/>
              </a:solidFill>
              <a:latin typeface="Times New Roman"/>
              <a:ea typeface="Times New Roman"/>
            </a:endParaRPr>
          </a:p>
          <a:p>
            <a:pPr indent="540385" algn="ctr">
              <a:spcAft>
                <a:spcPts val="0"/>
              </a:spcAft>
            </a:pPr>
            <a:r>
              <a:rPr lang="ru-RU" b="1" kern="50" spc="10" dirty="0">
                <a:solidFill>
                  <a:srgbClr val="000000"/>
                </a:solidFill>
                <a:latin typeface="Times New Roman"/>
                <a:ea typeface="Times New Roman"/>
              </a:rPr>
              <a:t>Параграф 4. Порядок оказания государственной услуги</a:t>
            </a:r>
            <a:endParaRPr lang="ru-RU" sz="1600" kern="50" dirty="0">
              <a:latin typeface="Times New Roman"/>
              <a:ea typeface="Times New Roman"/>
            </a:endParaRPr>
          </a:p>
          <a:p>
            <a:pPr indent="540385" algn="just">
              <a:spcAft>
                <a:spcPts val="0"/>
              </a:spcAft>
            </a:pPr>
            <a:r>
              <a:rPr lang="ru-RU" kern="50" spc="10" dirty="0">
                <a:solidFill>
                  <a:srgbClr val="000000"/>
                </a:solidFill>
                <a:latin typeface="Times New Roman"/>
                <a:ea typeface="Times New Roman"/>
              </a:rPr>
              <a:t> 58. По результатам НКТ на основании заявления педагога (до истечения срока действующей категории) и после квалификационной оценки проводится процедура дальнейшей аттестации:</a:t>
            </a:r>
            <a:endParaRPr lang="ru-RU" sz="1600" kern="50" dirty="0">
              <a:latin typeface="Times New Roman"/>
              <a:ea typeface="Times New Roman"/>
            </a:endParaRPr>
          </a:p>
          <a:p>
            <a:r>
              <a:rPr lang="ru-RU" spc="10" dirty="0">
                <a:solidFill>
                  <a:srgbClr val="000000"/>
                </a:solidFill>
                <a:latin typeface="Times New Roman"/>
                <a:ea typeface="Times New Roman"/>
              </a:rPr>
              <a:t>для педагогов – комплексное аналитическое обобщение результатов деятельности в соответствии с главой 3 настоящих Правил.</a:t>
            </a:r>
          </a:p>
          <a:p>
            <a:pPr indent="540385" algn="just">
              <a:spcAft>
                <a:spcPts val="0"/>
              </a:spcAft>
            </a:pPr>
            <a:r>
              <a:rPr lang="ru-RU" kern="50" spc="10" dirty="0">
                <a:solidFill>
                  <a:srgbClr val="000000"/>
                </a:solidFill>
                <a:latin typeface="Times New Roman"/>
                <a:ea typeface="Times New Roman"/>
              </a:rPr>
              <a:t>59. Для получения государственной услуги по аттестации педагогов физическими лицами (далее – </a:t>
            </a:r>
            <a:r>
              <a:rPr lang="ru-RU" kern="50" spc="10" dirty="0" err="1">
                <a:solidFill>
                  <a:srgbClr val="000000"/>
                </a:solidFill>
                <a:latin typeface="Times New Roman"/>
                <a:ea typeface="Times New Roman"/>
              </a:rPr>
              <a:t>услугополучатель</a:t>
            </a:r>
            <a:r>
              <a:rPr lang="ru-RU" kern="50" spc="10" dirty="0">
                <a:solidFill>
                  <a:srgbClr val="000000"/>
                </a:solidFill>
                <a:latin typeface="Times New Roman"/>
                <a:ea typeface="Times New Roman"/>
              </a:rPr>
              <a:t>) предоставляются заявления по форме согласно приложению 8 к настоящим Правилам№</a:t>
            </a:r>
          </a:p>
          <a:p>
            <a:pPr indent="540385" algn="just">
              <a:spcAft>
                <a:spcPts val="0"/>
              </a:spcAft>
            </a:pPr>
            <a:r>
              <a:rPr lang="kk-KZ" spc="10" dirty="0">
                <a:solidFill>
                  <a:srgbClr val="000000"/>
                </a:solidFill>
                <a:latin typeface="Times New Roman"/>
                <a:ea typeface="Times New Roman"/>
              </a:rPr>
              <a:t>Заявление подается с соблюдением сроков прохождения и последовательности категории в соответствии с квалификационными требованиями согласно приказа №338</a:t>
            </a:r>
            <a:endParaRPr lang="ru-RU" kern="50" dirty="0">
              <a:latin typeface="Times New Roman"/>
              <a:ea typeface="Times New Roman"/>
            </a:endParaRPr>
          </a:p>
          <a:p>
            <a:r>
              <a:rPr lang="ru-RU" kern="50" spc="10" dirty="0">
                <a:solidFill>
                  <a:srgbClr val="000000"/>
                </a:solidFill>
                <a:latin typeface="Times New Roman"/>
                <a:ea typeface="Times New Roman"/>
              </a:rPr>
              <a:t> </a:t>
            </a:r>
            <a:endParaRPr lang="ru-RU" sz="1600" kern="50" dirty="0">
              <a:latin typeface="Times New Roman"/>
              <a:ea typeface="Times New Roman"/>
            </a:endParaRPr>
          </a:p>
          <a:p>
            <a:pPr algn="just">
              <a:spcAft>
                <a:spcPts val="0"/>
              </a:spcAft>
            </a:pPr>
            <a:endParaRPr lang="ru-RU"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3718549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Глава 3. Порядок присвоения (подтверждения)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kern="50" spc="10" dirty="0">
              <a:solidFill>
                <a:srgbClr val="000000"/>
              </a:solidFill>
              <a:latin typeface="Times New Roman"/>
              <a:ea typeface="Times New Roman"/>
            </a:endParaRPr>
          </a:p>
          <a:p>
            <a:pPr indent="540385" algn="just">
              <a:spcAft>
                <a:spcPts val="0"/>
              </a:spcAft>
            </a:pPr>
            <a:r>
              <a:rPr lang="ru-RU" kern="50" dirty="0">
                <a:solidFill>
                  <a:srgbClr val="000000"/>
                </a:solidFill>
                <a:latin typeface="Times New Roman"/>
                <a:ea typeface="Times New Roman"/>
              </a:rPr>
              <a:t>74. </a:t>
            </a:r>
            <a:r>
              <a:rPr lang="ru-RU" kern="50" spc="10" dirty="0">
                <a:solidFill>
                  <a:srgbClr val="000000"/>
                </a:solidFill>
                <a:latin typeface="Times New Roman"/>
                <a:ea typeface="Times New Roman"/>
              </a:rPr>
              <a:t>Материалы, представленные для комплексного аналитического обобщения результатов деятельности, направляются Комиссией для рассмотрения в экспертный совет </a:t>
            </a:r>
            <a:r>
              <a:rPr lang="ru-RU" kern="50" dirty="0">
                <a:solidFill>
                  <a:srgbClr val="000000"/>
                </a:solidFill>
                <a:latin typeface="Times New Roman"/>
                <a:ea typeface="Times New Roman"/>
              </a:rPr>
              <a:t>два раза в год (до 5 мая и 5 ноября текущего года соответственно) по акту приема – передачи портфолио педагога на присвоение (подтверждение) квалификационных категорий по форме согласно приложению 11 к настоящим Правилам.</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77. Экспертный совет отдельно по каждому предмету или по направлению рассматривает и оценивает портфолио с присутствием аттестуемого в дистанционном или очном формате. Рассмотрение портфолио с участием аттестуемого длится не более 30 минут. При этом, ведется аудио или видеозапись. Аудиовидеозапись хранится в архиве организации проводимого аттестацию не менее одного года.</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78. Экспертный совет направляет листы оценивания портфолио педагогов на присвоение (подтверждение) квалификационных категорий по форме согласно приложению 14 к настоящим Правилам и рекомендации по итогам комплексного аналитического обобщения результатов деятельности о соответствии/несоответствии, о соответствии на один уровень ниже заявленной квалификационной категории по каждому педагогу в Комиссию в определенные уполномоченным органом в области образования сроки (до 5 июня и 5 декабря текущего года) по форме согласно приложению 15 к настоящим Правилам.</a:t>
            </a:r>
            <a:endParaRPr lang="ru-RU" sz="1600" kern="50" dirty="0">
              <a:latin typeface="Times New Roman"/>
              <a:ea typeface="Times New Roman"/>
            </a:endParaRPr>
          </a:p>
          <a:p>
            <a:pPr algn="just">
              <a:spcAft>
                <a:spcPts val="0"/>
              </a:spcAft>
            </a:pPr>
            <a:endParaRPr lang="ru-RU"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1709064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kern="50" spc="10" dirty="0">
              <a:solidFill>
                <a:srgbClr val="000000"/>
              </a:solidFill>
              <a:latin typeface="Times New Roman"/>
              <a:ea typeface="Times New Roman"/>
            </a:endParaRPr>
          </a:p>
          <a:p>
            <a:pPr indent="540385" algn="just">
              <a:spcAft>
                <a:spcPts val="0"/>
              </a:spcAft>
            </a:pPr>
            <a:r>
              <a:rPr lang="ru-RU" kern="50" dirty="0">
                <a:solidFill>
                  <a:srgbClr val="000000"/>
                </a:solidFill>
                <a:latin typeface="Times New Roman"/>
                <a:ea typeface="Times New Roman"/>
              </a:rPr>
              <a:t>79. Очередному присвоению квалификационной категории подлежат:</a:t>
            </a:r>
            <a:endParaRPr lang="ru-RU" sz="1600" kern="50" dirty="0">
              <a:latin typeface="Times New Roman"/>
              <a:ea typeface="Times New Roman"/>
            </a:endParaRPr>
          </a:p>
          <a:p>
            <a:pPr indent="540385" algn="just">
              <a:spcAft>
                <a:spcPts val="0"/>
              </a:spcAft>
            </a:pPr>
            <a:r>
              <a:rPr lang="ru-RU" b="1" kern="50" dirty="0">
                <a:solidFill>
                  <a:srgbClr val="FF0000"/>
                </a:solidFill>
                <a:latin typeface="Times New Roman"/>
                <a:ea typeface="Times New Roman"/>
              </a:rPr>
              <a:t>на квалификационную категорию «педагог»: </a:t>
            </a:r>
            <a:endParaRPr lang="ru-RU" sz="1600" b="1" kern="50" dirty="0">
              <a:solidFill>
                <a:srgbClr val="FF0000"/>
              </a:solidFill>
              <a:latin typeface="Times New Roman"/>
              <a:ea typeface="Times New Roman"/>
            </a:endParaRPr>
          </a:p>
          <a:p>
            <a:pPr indent="540385" algn="just">
              <a:spcAft>
                <a:spcPts val="0"/>
              </a:spcAft>
            </a:pPr>
            <a:r>
              <a:rPr lang="ru-RU" kern="50" dirty="0">
                <a:solidFill>
                  <a:srgbClr val="000000"/>
                </a:solidFill>
                <a:latin typeface="Times New Roman"/>
                <a:ea typeface="Times New Roman"/>
              </a:rPr>
              <a:t>лица, имеющие педагогическое или иное профессиональное образование по соответствующему профилю или прошедшие курсы переподготовки, впервые приступившие к педагогической деятельности, успешно прошедшие Национальное квалификационное тестирование, а также соответствующие следующим профессиональным компетенциям:  </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знает содержание учебного предмета, учебно-воспитательного процесса, методики преподавания и оценивания; планирует и организует учебно-воспитательный процесс с учетом психолого-возрастных особенностей обучающихся, способствует формированию общей культуры обучающегося и его социализации, принимает участие в мероприятиях на уровне организации образования, осуществляет индивидуальный подход в воспитании и обучении с учетом потребностей обучающихся, владеет навыками профессионально-педагогического диалога, применяет цифровые образовательные ресурсы;</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соблюдает основные нормы педагогической этики в соответствии с приказом Министра образования и науки Республики Казахстан от 11 мая 2020 года № 190 «О некоторых вопросах педагогической этики» (зарегистрирован в Реестре государственной регистрации нормативных правовых актов №20619);</a:t>
            </a:r>
            <a:endParaRPr lang="ru-RU" sz="1600" kern="50" dirty="0">
              <a:latin typeface="Times New Roman"/>
              <a:ea typeface="Times New Roman"/>
            </a:endParaRPr>
          </a:p>
          <a:p>
            <a:pPr algn="just">
              <a:spcAft>
                <a:spcPts val="0"/>
              </a:spcAft>
            </a:pPr>
            <a:endParaRPr lang="ru-RU"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2749157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kern="50" spc="10" dirty="0">
              <a:solidFill>
                <a:srgbClr val="000000"/>
              </a:solidFill>
              <a:latin typeface="Times New Roman"/>
              <a:ea typeface="Times New Roman"/>
            </a:endParaRPr>
          </a:p>
          <a:p>
            <a:pPr indent="540385" algn="just">
              <a:spcAft>
                <a:spcPts val="0"/>
              </a:spcAft>
            </a:pPr>
            <a:r>
              <a:rPr lang="ru-RU" b="1" kern="50" dirty="0">
                <a:solidFill>
                  <a:srgbClr val="FF0000"/>
                </a:solidFill>
                <a:latin typeface="Times New Roman"/>
                <a:ea typeface="Times New Roman"/>
              </a:rPr>
              <a:t>2) на квалификационную категорию «педагог-модератор»:</a:t>
            </a:r>
            <a:endParaRPr lang="ru-RU" sz="1600" b="1" kern="50" dirty="0">
              <a:solidFill>
                <a:srgbClr val="FF0000"/>
              </a:solidFill>
              <a:latin typeface="Times New Roman"/>
              <a:ea typeface="Times New Roman"/>
            </a:endParaRPr>
          </a:p>
          <a:p>
            <a:pPr indent="540385" algn="just">
              <a:spcAft>
                <a:spcPts val="0"/>
              </a:spcAft>
            </a:pPr>
            <a:r>
              <a:rPr lang="ru-RU" kern="50" dirty="0">
                <a:solidFill>
                  <a:srgbClr val="000000"/>
                </a:solidFill>
                <a:latin typeface="Times New Roman"/>
                <a:ea typeface="Times New Roman"/>
              </a:rPr>
              <a:t>лица, имеющие педагогическое или иное профессиональное образование по соответствующему профилю, а также лица, прошедшие курсы переподготовки, педагогический стаж не менее двух лет, соответствующие следующим профессиональным компетенциям: </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соответствует общим требованиям квалификационной категории «педагог», кроме того:</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использует инновационные формы, методы и средства обучения;</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является участником или призером или победителем конкурса профессионального мастерства или имеет участников или призеров или победителей олимпиад, конкурсов, соревнований, на уровне организации образования, района (города областного значения) </a:t>
            </a:r>
            <a:r>
              <a:rPr lang="ru-RU" strike="sngStrike" kern="50" dirty="0">
                <a:solidFill>
                  <a:srgbClr val="000000"/>
                </a:solidFill>
                <a:latin typeface="Times New Roman"/>
                <a:ea typeface="Times New Roman"/>
              </a:rPr>
              <a:t>  </a:t>
            </a:r>
            <a:r>
              <a:rPr lang="ru-RU" kern="50" dirty="0">
                <a:solidFill>
                  <a:srgbClr val="000000"/>
                </a:solidFill>
                <a:latin typeface="Times New Roman"/>
                <a:ea typeface="Times New Roman"/>
              </a:rPr>
              <a:t>в соответствии с перечнем, утвержденным уполномоченным органом в области образования;</a:t>
            </a:r>
            <a:endParaRPr lang="ru-RU" sz="1600" kern="50" dirty="0">
              <a:latin typeface="Times New Roman"/>
              <a:ea typeface="Times New Roman"/>
            </a:endParaRPr>
          </a:p>
          <a:p>
            <a:pPr algn="just">
              <a:spcAft>
                <a:spcPts val="0"/>
              </a:spcAft>
            </a:pPr>
            <a:endParaRPr lang="ru-RU"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2966869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kern="50" spc="10" dirty="0">
              <a:solidFill>
                <a:srgbClr val="000000"/>
              </a:solidFill>
              <a:latin typeface="Times New Roman"/>
              <a:ea typeface="Times New Roman"/>
            </a:endParaRPr>
          </a:p>
          <a:p>
            <a:pPr indent="540385" algn="just">
              <a:spcAft>
                <a:spcPts val="0"/>
              </a:spcAft>
            </a:pPr>
            <a:r>
              <a:rPr lang="ru-RU" b="1" kern="50" dirty="0">
                <a:solidFill>
                  <a:srgbClr val="FF0000"/>
                </a:solidFill>
                <a:latin typeface="Times New Roman"/>
                <a:ea typeface="Times New Roman"/>
              </a:rPr>
              <a:t>3) на квалификационную категорию «педагог-эксперт»:</a:t>
            </a:r>
            <a:endParaRPr lang="ru-RU" sz="1600" b="1" kern="50" dirty="0">
              <a:solidFill>
                <a:srgbClr val="FF0000"/>
              </a:solidFill>
              <a:latin typeface="Times New Roman"/>
              <a:ea typeface="Times New Roman"/>
            </a:endParaRPr>
          </a:p>
          <a:p>
            <a:pPr indent="540385" algn="just">
              <a:spcAft>
                <a:spcPts val="0"/>
              </a:spcAft>
            </a:pPr>
            <a:r>
              <a:rPr lang="ru-RU" kern="50" dirty="0">
                <a:solidFill>
                  <a:srgbClr val="000000"/>
                </a:solidFill>
                <a:latin typeface="Times New Roman"/>
                <a:ea typeface="Times New Roman"/>
              </a:rPr>
              <a:t>лица, имеющие педагогическое или иное профессиональное образование по соответствующему профилю, а также лица, прошедшие курсы переподготовки, педагогический стаж не менее трех лет, соответствующие следующим профессиональным компетенциям: </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соответствует общим требованиям квалификационной категории «педагог-модератор», кроме того:</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владеет навыками анализа организованной учебной деятельности, учебно-воспитательного процесса;</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конструктивно определяет приоритеты профессионального развития: собственного и коллег на уровне организации образования;</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является участником или призером или победителем конкурса профессионального мастерства или имеет участников или победителей или призеров олимпиад, конкурсов, соревнований на уровне района (города областного значения), конкурсов, соревнований на уровне области в соответствии с перечнем, утвержденным уполномоченным органом в области образования; </a:t>
            </a:r>
            <a:endParaRPr lang="ru-RU" sz="1600" kern="50" dirty="0">
              <a:latin typeface="Times New Roman"/>
              <a:ea typeface="Times New Roman"/>
            </a:endParaRPr>
          </a:p>
          <a:p>
            <a:pPr indent="540385" algn="just">
              <a:spcAft>
                <a:spcPts val="0"/>
              </a:spcAft>
            </a:pPr>
            <a:r>
              <a:rPr lang="ru-RU" kern="50" dirty="0">
                <a:solidFill>
                  <a:srgbClr val="000000"/>
                </a:solidFill>
                <a:latin typeface="Times New Roman"/>
                <a:ea typeface="Times New Roman"/>
              </a:rPr>
              <a:t>подготовил видео-, телеуроки, включенные для трансляции на телевидении области, страны (при наличии);</a:t>
            </a:r>
            <a:endParaRPr lang="ru-RU" sz="1600" kern="50" dirty="0">
              <a:latin typeface="Times New Roman"/>
              <a:ea typeface="Times New Roman"/>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3396213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23" name="CustomShape 3"/>
          <p:cNvSpPr/>
          <p:nvPr/>
        </p:nvSpPr>
        <p:spPr>
          <a:xfrm>
            <a:off x="-8130" y="427770"/>
            <a:ext cx="9152127" cy="638212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600" dirty="0">
                <a:latin typeface="Times New Roman" panose="02020603050405020304" pitchFamily="18" charset="0"/>
                <a:cs typeface="Times New Roman" panose="02020603050405020304" pitchFamily="18" charset="0"/>
              </a:rPr>
              <a:t>2. </a:t>
            </a:r>
            <a:r>
              <a:rPr lang="ru-RU" sz="1600" dirty="0">
                <a:latin typeface="Times New Roman" panose="02020603050405020304" pitchFamily="18" charset="0"/>
                <a:cs typeface="Times New Roman" panose="02020603050405020304" pitchFamily="18" charset="0"/>
              </a:rPr>
              <a:t>В настоящих Правилах используются следующие основные понятия:</a:t>
            </a:r>
            <a:endParaRPr lang="en-US" sz="1600" dirty="0">
              <a:latin typeface="Times New Roman" panose="02020603050405020304" pitchFamily="18" charset="0"/>
              <a:cs typeface="Times New Roman" panose="02020603050405020304" pitchFamily="18" charset="0"/>
            </a:endParaRPr>
          </a:p>
          <a:p>
            <a:pPr algn="just"/>
            <a:r>
              <a:rPr lang="ru-RU" sz="1600" dirty="0">
                <a:solidFill>
                  <a:srgbClr val="000000"/>
                </a:solidFill>
                <a:effectLst/>
                <a:latin typeface="Times New Roman" panose="02020603050405020304" pitchFamily="18" charset="0"/>
                <a:ea typeface="Times New Roman" panose="02020603050405020304" pitchFamily="18" charset="0"/>
              </a:rPr>
              <a:t>4) аттестационный период – промежуток времени в календарном году (</a:t>
            </a:r>
            <a:r>
              <a:rPr lang="ru-RU" sz="1600" dirty="0">
                <a:solidFill>
                  <a:srgbClr val="FF0000"/>
                </a:solidFill>
                <a:effectLst/>
                <a:latin typeface="Times New Roman" panose="02020603050405020304" pitchFamily="18" charset="0"/>
                <a:ea typeface="Times New Roman" panose="02020603050405020304" pitchFamily="18" charset="0"/>
              </a:rPr>
              <a:t>январь-май, август-декабрь</a:t>
            </a:r>
            <a:r>
              <a:rPr lang="ru-RU" sz="1600" dirty="0">
                <a:solidFill>
                  <a:srgbClr val="000000"/>
                </a:solidFill>
                <a:effectLst/>
                <a:latin typeface="Times New Roman" panose="02020603050405020304" pitchFamily="18" charset="0"/>
                <a:ea typeface="Times New Roman" panose="02020603050405020304" pitchFamily="18" charset="0"/>
              </a:rPr>
              <a:t>), в течение которого аттестуемый подает заявление на сдачу Национального квалификационного тестирования, проходит квалификационную оценку, подает заявление в аттестационную комиссию о присвоении (подтверждении) квалификационной категории согласно настоящих Правил;</a:t>
            </a:r>
            <a:endParaRPr lang="ru-RU" sz="1600" dirty="0">
              <a:effectLst/>
              <a:latin typeface="Times New Roman" panose="02020603050405020304" pitchFamily="18" charset="0"/>
              <a:ea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3. Аттестация педагогов проводится не реже </a:t>
            </a:r>
            <a:r>
              <a:rPr lang="ru-RU" sz="1600" dirty="0">
                <a:solidFill>
                  <a:srgbClr val="FF0000"/>
                </a:solidFill>
                <a:latin typeface="Times New Roman" panose="02020603050405020304" pitchFamily="18" charset="0"/>
                <a:cs typeface="Times New Roman" panose="02020603050405020304" pitchFamily="18" charset="0"/>
              </a:rPr>
              <a:t>одного раза в пять лет </a:t>
            </a:r>
            <a:r>
              <a:rPr lang="ru-RU" sz="1600" dirty="0">
                <a:latin typeface="Times New Roman" panose="02020603050405020304" pitchFamily="18" charset="0"/>
                <a:cs typeface="Times New Roman" panose="02020603050405020304" pitchFamily="18" charset="0"/>
              </a:rPr>
              <a:t>в соответствии с подпунктом 3) пункта 1 статьи 15 Закона Республики Казахстан «О статусе педагога», руководителей организаций образования – один раз в три года в соответствии с пунктом 5 статьи 44 Закона Республики Казахстан «Об образовании», заместителей руководителя организаций образования – </a:t>
            </a:r>
            <a:r>
              <a:rPr lang="ru-RU" sz="1600" dirty="0">
                <a:solidFill>
                  <a:srgbClr val="FF0000"/>
                </a:solidFill>
                <a:latin typeface="Times New Roman" panose="02020603050405020304" pitchFamily="18" charset="0"/>
                <a:cs typeface="Times New Roman" panose="02020603050405020304" pitchFamily="18" charset="0"/>
              </a:rPr>
              <a:t>один раз в три года </a:t>
            </a:r>
            <a:r>
              <a:rPr lang="ru-RU" sz="1600" dirty="0">
                <a:latin typeface="Times New Roman" panose="02020603050405020304" pitchFamily="18" charset="0"/>
                <a:cs typeface="Times New Roman" panose="02020603050405020304" pitchFamily="18" charset="0"/>
              </a:rPr>
              <a:t>в соответствии с пунктом 130 настоящих Правил.</a:t>
            </a:r>
          </a:p>
          <a:p>
            <a:pPr algn="just"/>
            <a:endParaRPr lang="ru-RU" sz="1600" kern="50" spc="10" dirty="0">
              <a:solidFill>
                <a:srgbClr val="000000"/>
              </a:solidFill>
              <a:latin typeface="Times New Roman" panose="02020603050405020304" pitchFamily="18" charset="0"/>
              <a:ea typeface="Times New Roman"/>
              <a:cs typeface="Times New Roman" panose="02020603050405020304" pitchFamily="18" charset="0"/>
            </a:endParaRPr>
          </a:p>
          <a:p>
            <a:pPr algn="just"/>
            <a:r>
              <a:rPr lang="ru-RU" sz="1600" kern="50" spc="10" dirty="0">
                <a:solidFill>
                  <a:srgbClr val="000000"/>
                </a:solidFill>
                <a:latin typeface="Times New Roman"/>
                <a:ea typeface="Times New Roman"/>
              </a:rPr>
              <a:t>4. </a:t>
            </a:r>
            <a:r>
              <a:rPr lang="ru-KZ" sz="1600" kern="50" spc="10" dirty="0">
                <a:solidFill>
                  <a:srgbClr val="000000"/>
                </a:solidFill>
                <a:latin typeface="Times New Roman"/>
                <a:ea typeface="Times New Roman"/>
              </a:rPr>
              <a:t>Присвоение категории включено в компетенцию:</a:t>
            </a:r>
            <a:endParaRPr lang="en-US" sz="1600" kern="50" spc="10" dirty="0">
              <a:solidFill>
                <a:srgbClr val="000000"/>
              </a:solidFill>
              <a:latin typeface="Times New Roman"/>
              <a:ea typeface="Times New Roman"/>
            </a:endParaRPr>
          </a:p>
          <a:p>
            <a:pPr algn="just"/>
            <a:r>
              <a:rPr lang="ru-KZ" sz="1600" kern="50" spc="10" dirty="0">
                <a:solidFill>
                  <a:srgbClr val="000000"/>
                </a:solidFill>
                <a:latin typeface="Times New Roman"/>
                <a:ea typeface="Times New Roman"/>
              </a:rPr>
              <a:t> </a:t>
            </a:r>
            <a:r>
              <a:rPr lang="ru-RU" sz="1600" kern="50" spc="10" dirty="0">
                <a:solidFill>
                  <a:srgbClr val="000000"/>
                </a:solidFill>
                <a:latin typeface="Times New Roman"/>
                <a:ea typeface="Times New Roman"/>
              </a:rPr>
              <a:t>«педагог» - </a:t>
            </a:r>
            <a:r>
              <a:rPr lang="ru-RU" sz="1600" kern="50" spc="10" dirty="0">
                <a:solidFill>
                  <a:srgbClr val="FF0000"/>
                </a:solidFill>
                <a:latin typeface="Times New Roman"/>
                <a:ea typeface="Times New Roman"/>
              </a:rPr>
              <a:t>в организациях образования</a:t>
            </a:r>
            <a:r>
              <a:rPr lang="ru-RU" sz="1600" kern="50" spc="10" dirty="0">
                <a:solidFill>
                  <a:srgbClr val="000000"/>
                </a:solidFill>
                <a:latin typeface="Times New Roman"/>
                <a:ea typeface="Times New Roman"/>
              </a:rPr>
              <a:t>; </a:t>
            </a:r>
            <a:endParaRPr lang="ru-RU" sz="1600" kern="50" dirty="0">
              <a:latin typeface="Times New Roman"/>
              <a:ea typeface="Times New Roman"/>
            </a:endParaRPr>
          </a:p>
          <a:p>
            <a:pPr indent="540385" algn="just">
              <a:spcAft>
                <a:spcPts val="0"/>
              </a:spcAft>
            </a:pPr>
            <a:r>
              <a:rPr lang="ru-RU" sz="1600" kern="50" spc="10" dirty="0">
                <a:latin typeface="Times New Roman"/>
                <a:ea typeface="Times New Roman"/>
              </a:rPr>
              <a:t>«педагог-модератор», «заместитель руководителя третьей квалификационной категории» или «руководитель-организатор», «заместитель руководителя второй квалификационной категории» или «руководитель-менеджер», «педагог-модератор» – для методистов </a:t>
            </a:r>
            <a:r>
              <a:rPr lang="ru-RU" sz="1600" kern="50" spc="10" dirty="0">
                <a:solidFill>
                  <a:srgbClr val="000000"/>
                </a:solidFill>
                <a:latin typeface="Times New Roman"/>
                <a:ea typeface="Times New Roman"/>
              </a:rPr>
              <a:t>– </a:t>
            </a:r>
            <a:r>
              <a:rPr lang="ru-RU" sz="1600" kern="50" spc="10" dirty="0">
                <a:solidFill>
                  <a:srgbClr val="FF0000"/>
                </a:solidFill>
                <a:latin typeface="Times New Roman"/>
                <a:ea typeface="Times New Roman"/>
              </a:rPr>
              <a:t>в органах отдела образования района, города областного значения;</a:t>
            </a:r>
            <a:endParaRPr lang="en-US" sz="1600" kern="50" dirty="0">
              <a:solidFill>
                <a:srgbClr val="FF0000"/>
              </a:solidFill>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«педагог-эксперт» и «педагог-исследователь», «заместитель руководителя первой квалификационной категории» или «руководитель-лидер», «педагог-эксперт», «педагог-исследователь», «педагог-мастер» – для методистов – </a:t>
            </a:r>
            <a:r>
              <a:rPr lang="ru-RU" sz="1600" kern="50" spc="10" dirty="0">
                <a:solidFill>
                  <a:srgbClr val="FF0000"/>
                </a:solidFill>
                <a:latin typeface="Times New Roman"/>
                <a:ea typeface="Times New Roman"/>
              </a:rPr>
              <a:t>в органах управления образования области, города республиканского значения и столицы; </a:t>
            </a:r>
            <a:endParaRPr lang="ru-RU" sz="1600" kern="50" dirty="0">
              <a:solidFill>
                <a:srgbClr val="FF0000"/>
              </a:solidFill>
              <a:latin typeface="Times New Roman"/>
              <a:ea typeface="Times New Roman"/>
            </a:endParaRPr>
          </a:p>
          <a:p>
            <a:pPr indent="540385" algn="just">
              <a:spcAft>
                <a:spcPts val="0"/>
              </a:spcAft>
            </a:pPr>
            <a:r>
              <a:rPr lang="ru-RU" sz="1600" kern="50" spc="10" dirty="0">
                <a:solidFill>
                  <a:srgbClr val="000000"/>
                </a:solidFill>
                <a:latin typeface="Times New Roman"/>
                <a:ea typeface="Times New Roman"/>
              </a:rPr>
              <a:t>«педагог-мастер» - </a:t>
            </a:r>
            <a:r>
              <a:rPr lang="ru-RU" sz="1600" kern="50" spc="10" dirty="0">
                <a:solidFill>
                  <a:srgbClr val="FF0000"/>
                </a:solidFill>
                <a:latin typeface="Times New Roman"/>
                <a:ea typeface="Times New Roman"/>
              </a:rPr>
              <a:t>при уполномоченном органе в области образования.</a:t>
            </a:r>
          </a:p>
          <a:p>
            <a:pPr indent="540385" algn="just">
              <a:spcAft>
                <a:spcPts val="0"/>
              </a:spcAft>
            </a:pPr>
            <a:endParaRPr lang="ru-RU" sz="1600" kern="50" spc="10" dirty="0">
              <a:solidFill>
                <a:srgbClr val="000000"/>
              </a:solidFill>
              <a:latin typeface="Times New Roman"/>
              <a:ea typeface="Times New Roman"/>
            </a:endParaRPr>
          </a:p>
          <a:p>
            <a:pPr algn="just">
              <a:spcAft>
                <a:spcPts val="0"/>
              </a:spcAft>
            </a:pPr>
            <a:r>
              <a:rPr lang="ru-RU" sz="1600" kern="50" dirty="0">
                <a:latin typeface="Times New Roman"/>
                <a:ea typeface="Times New Roman"/>
              </a:rPr>
              <a:t>14. Комиссия соответствующего уровня рассматривает документы аттестуемого два раза в год </a:t>
            </a:r>
          </a:p>
          <a:p>
            <a:pPr algn="just">
              <a:spcAft>
                <a:spcPts val="0"/>
              </a:spcAft>
            </a:pPr>
            <a:r>
              <a:rPr lang="ru-RU" sz="1600" kern="50" dirty="0">
                <a:latin typeface="Times New Roman"/>
                <a:ea typeface="Times New Roman"/>
              </a:rPr>
              <a:t>(</a:t>
            </a:r>
            <a:r>
              <a:rPr lang="ru-RU" sz="1600" b="1" kern="50" dirty="0">
                <a:solidFill>
                  <a:srgbClr val="FF0000"/>
                </a:solidFill>
                <a:latin typeface="Times New Roman"/>
                <a:ea typeface="Times New Roman"/>
              </a:rPr>
              <a:t>до 5 мая и 5 ноября текущего года соответственно</a:t>
            </a:r>
            <a:r>
              <a:rPr lang="ru-RU" sz="1600" kern="50" dirty="0">
                <a:latin typeface="Times New Roman"/>
                <a:ea typeface="Times New Roman"/>
              </a:rPr>
              <a:t>).</a:t>
            </a:r>
          </a:p>
          <a:p>
            <a:pPr algn="just"/>
            <a:r>
              <a:rPr lang="ru-RU" sz="1600" dirty="0">
                <a:latin typeface="Times New Roman" panose="02020603050405020304" pitchFamily="18" charset="0"/>
                <a:cs typeface="Times New Roman" panose="02020603050405020304" pitchFamily="18" charset="0"/>
              </a:rPr>
              <a:t> </a:t>
            </a:r>
          </a:p>
          <a:p>
            <a:pPr algn="just"/>
            <a:r>
              <a:rPr lang="kk-KZ" b="1" dirty="0">
                <a:latin typeface="Times New Roman" panose="02020603050405020304" pitchFamily="18" charset="0"/>
                <a:cs typeface="Times New Roman" panose="02020603050405020304" pitchFamily="18" charset="0"/>
              </a:rPr>
              <a:t>                                                                                                                           </a:t>
            </a: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marL="361950"/>
            <a:endParaRPr lang="ru-RU" sz="1400" b="1" dirty="0"/>
          </a:p>
          <a:p>
            <a:pPr algn="ctr">
              <a:lnSpc>
                <a:spcPts val="1000"/>
              </a:lnSpc>
            </a:pPr>
            <a:endParaRPr lang="en-US" sz="1400" spc="-1" dirty="0">
              <a:solidFill>
                <a:srgbClr val="C00000"/>
              </a:solidFill>
              <a:latin typeface="Arial Narrow" panose="020B0606020202030204" pitchFamily="34" charset="0"/>
            </a:endParaRPr>
          </a:p>
        </p:txBody>
      </p:sp>
      <p:sp>
        <p:nvSpPr>
          <p:cNvPr id="13" name="CustomShape 3"/>
          <p:cNvSpPr/>
          <p:nvPr/>
        </p:nvSpPr>
        <p:spPr>
          <a:xfrm>
            <a:off x="3203848" y="48108"/>
            <a:ext cx="2976505"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kk-KZ" b="1" dirty="0">
                <a:latin typeface="Times New Roman" panose="02020603050405020304" pitchFamily="18" charset="0"/>
                <a:cs typeface="Times New Roman" panose="02020603050405020304" pitchFamily="18" charset="0"/>
              </a:rPr>
              <a:t>Глава 1. Общие положения</a:t>
            </a:r>
            <a:endParaRPr lang="kk-KZ"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marL="361950"/>
            <a:endParaRPr lang="ru-RU" sz="1400" b="1" dirty="0"/>
          </a:p>
          <a:p>
            <a:pPr algn="ctr">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1938687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ru-RU" sz="1400" kern="50" spc="10" dirty="0">
              <a:solidFill>
                <a:srgbClr val="000000"/>
              </a:solidFill>
              <a:latin typeface="Times New Roman"/>
              <a:ea typeface="Times New Roman"/>
            </a:endParaRPr>
          </a:p>
          <a:p>
            <a:pPr indent="540385" algn="just">
              <a:spcAft>
                <a:spcPts val="0"/>
              </a:spcAft>
            </a:pPr>
            <a:r>
              <a:rPr lang="ru-RU" sz="1400" b="1" kern="50" dirty="0">
                <a:solidFill>
                  <a:srgbClr val="FF0000"/>
                </a:solidFill>
                <a:latin typeface="Times New Roman"/>
                <a:ea typeface="Times New Roman"/>
              </a:rPr>
              <a:t>4) на квалификационную категорию «педагог-исследователь»:</a:t>
            </a:r>
          </a:p>
          <a:p>
            <a:pPr indent="540385" algn="just">
              <a:spcAft>
                <a:spcPts val="0"/>
              </a:spcAft>
            </a:pPr>
            <a:r>
              <a:rPr lang="ru-RU" sz="1300" kern="50" dirty="0">
                <a:solidFill>
                  <a:srgbClr val="000000"/>
                </a:solidFill>
                <a:latin typeface="Times New Roman"/>
                <a:ea typeface="Times New Roman"/>
              </a:rPr>
              <a:t>лица, имеющие высшее или послевузовское педагогическое или иное профессиональное образование по соответствующему профилю, педагогический стаж не менее пяти лет, соответствующие следующим профессиональным компетенциям: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соответствует общим требованиям квалификационной категории «педагог-эксперт», кроме того: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владеет навыками исследования урока и разработки инструментов оценивания;</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обеспечивает развитие исследовательских навыков, обучающихся;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обобщает опыт на уровне области, городов республиканского значения и столицы, республики (для республиканских подведомственных организаций и организаций образования отраслевых государственных органов);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является участником или призером или победителем конкурса профессионального мастерства или имеет участников или победителей или призеров олимпиад, конкурсов, соревнований на областном, республиканском, международном уровнях в соответствии с перечнем, утвержденным уполномоченным органом в области образования;</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является участником или призером, или победителем Национальной премии «Учитель Казахстана», обладателем звания «Лучший педагог» (при наличии);</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осуществляет наставничество и конструктивно определяет стратегии развития в педагогическом сообществе на уровне района (города областного значения), области (при наличии);</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участвует в организации и проведении семинаров, конференций для педагогов, организованных подведомственными организациями образования соответствующего уполномоченного органа;</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входит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государственного предприятия на праве хозяйственного ведения «Республиканский научно-практический центр экспертизы содержания образования» Министерства образования и науки Республики Казахстан (далее - Республиканский научно-практический центр экспертизы содержания образования) или рекомендованных Республиканским</a:t>
            </a:r>
          </a:p>
          <a:p>
            <a:pPr indent="540385" algn="just">
              <a:spcAft>
                <a:spcPts val="0"/>
              </a:spcAft>
            </a:pPr>
            <a:r>
              <a:rPr lang="ru-RU" sz="1300" kern="50" dirty="0">
                <a:solidFill>
                  <a:srgbClr val="000000"/>
                </a:solidFill>
                <a:latin typeface="Times New Roman"/>
                <a:ea typeface="Times New Roman"/>
              </a:rPr>
              <a:t> учебно-методическим советом при Департаменте технического и профессионального образования (при наличии);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подготовил видео-, телеуроки, включенные для трансляции на телевидении </a:t>
            </a:r>
          </a:p>
          <a:p>
            <a:pPr indent="540385" algn="just">
              <a:spcAft>
                <a:spcPts val="0"/>
              </a:spcAft>
            </a:pPr>
            <a:r>
              <a:rPr lang="ru-RU" sz="1300" kern="50" dirty="0">
                <a:solidFill>
                  <a:srgbClr val="000000"/>
                </a:solidFill>
                <a:latin typeface="Times New Roman"/>
                <a:ea typeface="Times New Roman"/>
              </a:rPr>
              <a:t>страны, области, размещенные на образовательных порталах (при наличии);</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распространяет опыт работы, используя </a:t>
            </a:r>
            <a:r>
              <a:rPr lang="ru-RU" sz="1300" kern="50" dirty="0" err="1">
                <a:solidFill>
                  <a:srgbClr val="000000"/>
                </a:solidFill>
                <a:latin typeface="Times New Roman"/>
                <a:ea typeface="Times New Roman"/>
              </a:rPr>
              <a:t>интернет-ресурсы</a:t>
            </a:r>
            <a:r>
              <a:rPr lang="ru-RU" sz="1300" kern="50" dirty="0">
                <a:solidFill>
                  <a:srgbClr val="000000"/>
                </a:solidFill>
                <a:latin typeface="Times New Roman"/>
                <a:ea typeface="Times New Roman"/>
              </a:rPr>
              <a:t>;</a:t>
            </a:r>
            <a:endParaRPr lang="ru-RU" sz="1300" kern="50" dirty="0">
              <a:effectLst/>
              <a:latin typeface="Times New Roman"/>
              <a:ea typeface="Times New Roman"/>
            </a:endParaRPr>
          </a:p>
        </p:txBody>
      </p:sp>
    </p:spTree>
    <p:extLst>
      <p:ext uri="{BB962C8B-B14F-4D97-AF65-F5344CB8AC3E}">
        <p14:creationId xmlns:p14="http://schemas.microsoft.com/office/powerpoint/2010/main" val="1103292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9" y="548680"/>
            <a:ext cx="9028087"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200" kern="50" dirty="0">
              <a:solidFill>
                <a:srgbClr val="000000"/>
              </a:solidFill>
              <a:latin typeface="Times New Roman"/>
              <a:ea typeface="Times New Roman"/>
            </a:endParaRPr>
          </a:p>
          <a:p>
            <a:pPr indent="540385" algn="just">
              <a:spcAft>
                <a:spcPts val="0"/>
              </a:spcAft>
            </a:pPr>
            <a:r>
              <a:rPr lang="ru-RU" sz="1400" b="1" u="sng" kern="50" dirty="0">
                <a:solidFill>
                  <a:srgbClr val="000000"/>
                </a:solidFill>
                <a:latin typeface="Times New Roman"/>
                <a:ea typeface="Times New Roman"/>
              </a:rPr>
              <a:t>83. После рассмотрения и получения рекомендаций экспертного совета по каждому педагогу Комиссия рассматривает портфолио педагогов и выносит одно из следующих решений:</a:t>
            </a:r>
            <a:endParaRPr lang="ru-RU" sz="1400" b="1" u="sng"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1) соответствует заявленной квалификационной категории;</a:t>
            </a:r>
            <a:endParaRPr lang="ru-RU" sz="14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2) соответствует квалификационной категории, ниже заявленной на один уровень;</a:t>
            </a:r>
            <a:endParaRPr lang="ru-RU" sz="14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3) соответствует квалификационной категории «педагог» (при несоответствии заявленной квалификационной категории);</a:t>
            </a:r>
            <a:endParaRPr lang="ru-RU" sz="14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4) не соответствует заявленной квалификационной категории.</a:t>
            </a:r>
          </a:p>
          <a:p>
            <a:pPr indent="540385" algn="just">
              <a:spcAft>
                <a:spcPts val="0"/>
              </a:spcAft>
            </a:pPr>
            <a:r>
              <a:rPr lang="ru-RU" sz="1400" b="1" u="sng" kern="50" dirty="0">
                <a:solidFill>
                  <a:srgbClr val="FF0000"/>
                </a:solidFill>
                <a:latin typeface="Times New Roman"/>
                <a:ea typeface="Times New Roman"/>
              </a:rPr>
              <a:t>84. При принятии решения «не аттестован на заявленную квалификационную категорию»</a:t>
            </a:r>
            <a:r>
              <a:rPr lang="ru-RU" sz="1400" kern="50" dirty="0">
                <a:solidFill>
                  <a:srgbClr val="000000"/>
                </a:solidFill>
                <a:latin typeface="Times New Roman"/>
                <a:ea typeface="Times New Roman"/>
              </a:rPr>
              <a:t> Комиссия в течение трех рабочих дней направляет на электронную почту аттестуемого письменное уведомление с обоснованием принятого решения, подписанное всеми членами Комиссии по форме согласно приложению 16 к настоящим Правилам.</a:t>
            </a:r>
          </a:p>
          <a:p>
            <a:pPr indent="540385" algn="just">
              <a:spcAft>
                <a:spcPts val="0"/>
              </a:spcAft>
            </a:pPr>
            <a:r>
              <a:rPr lang="ru-RU" sz="1400" b="1" kern="50" dirty="0">
                <a:solidFill>
                  <a:srgbClr val="FF0000"/>
                </a:solidFill>
                <a:latin typeface="Times New Roman"/>
                <a:ea typeface="Times New Roman"/>
              </a:rPr>
              <a:t>86. При истечении срока действия </a:t>
            </a:r>
            <a:r>
              <a:rPr lang="ru-RU" sz="1400" kern="50" dirty="0">
                <a:solidFill>
                  <a:srgbClr val="000000"/>
                </a:solidFill>
                <a:latin typeface="Times New Roman"/>
                <a:ea typeface="Times New Roman"/>
              </a:rPr>
              <a:t>квалификационной категории педагоги (руководители, заместители руководителя) после выхода из отпуска по беременности и родам или отпуска по уходу за ребенком до достижения им возраста трех лет или отпуска для работников, усыновившим (удочерившим) новорожденного ребенка (детей) сдают НКТ на категорию, соответствующую квалификационным требованиям. Этап комплексного аналитического обобщения результатов деятельности для данной категории педагогов проводится аттестационной комиссией соответствующего уровня в течении года. При этом у педагога на этот период сохраняется имеющаяся квалификационная категория.</a:t>
            </a:r>
            <a:endParaRPr lang="ru-RU" sz="1200" kern="50" dirty="0">
              <a:latin typeface="Times New Roman"/>
              <a:ea typeface="Times New Roman"/>
            </a:endParaRPr>
          </a:p>
          <a:p>
            <a:pPr indent="540385" algn="just">
              <a:spcAft>
                <a:spcPts val="0"/>
              </a:spcAft>
            </a:pPr>
            <a:r>
              <a:rPr lang="ru-RU" sz="1400" b="1" kern="50" dirty="0">
                <a:solidFill>
                  <a:srgbClr val="FF0000"/>
                </a:solidFill>
                <a:latin typeface="Times New Roman"/>
                <a:ea typeface="Times New Roman"/>
              </a:rPr>
              <a:t>При  недостаточном количестве баллов на соответствующую категорию</a:t>
            </a:r>
            <a:r>
              <a:rPr lang="ru-RU" sz="1400" kern="50" dirty="0">
                <a:solidFill>
                  <a:srgbClr val="000000"/>
                </a:solidFill>
                <a:latin typeface="Times New Roman"/>
                <a:ea typeface="Times New Roman"/>
              </a:rPr>
              <a:t>, процедура аттестации проводится в соответствии с пунктом 15 настоящих Правил.</a:t>
            </a:r>
            <a:endParaRPr lang="ru-RU" sz="1200" kern="50" dirty="0">
              <a:latin typeface="Times New Roman"/>
              <a:ea typeface="Times New Roman"/>
            </a:endParaRPr>
          </a:p>
          <a:p>
            <a:r>
              <a:rPr lang="ru-RU" sz="1400" dirty="0">
                <a:solidFill>
                  <a:srgbClr val="000000"/>
                </a:solidFill>
                <a:latin typeface="Times New Roman"/>
                <a:ea typeface="Times New Roman"/>
              </a:rPr>
              <a:t>	87. Педагог (руководитель, заместитель руководителя, методист</a:t>
            </a:r>
            <a:r>
              <a:rPr lang="ru-RU" sz="1400" b="1" dirty="0">
                <a:solidFill>
                  <a:srgbClr val="FF0000"/>
                </a:solidFill>
                <a:latin typeface="Times New Roman"/>
                <a:ea typeface="Times New Roman"/>
              </a:rPr>
              <a:t>) при временной нетрудоспособности, </a:t>
            </a:r>
            <a:r>
              <a:rPr lang="ru-RU" sz="1400" dirty="0">
                <a:solidFill>
                  <a:srgbClr val="000000"/>
                </a:solidFill>
                <a:latin typeface="Times New Roman"/>
                <a:ea typeface="Times New Roman"/>
              </a:rPr>
              <a:t>согласно перечню социально значимых заболеваний и заболеваний, </a:t>
            </a:r>
          </a:p>
          <a:p>
            <a:r>
              <a:rPr lang="ru-RU" sz="1400" dirty="0">
                <a:solidFill>
                  <a:srgbClr val="000000"/>
                </a:solidFill>
                <a:latin typeface="Times New Roman"/>
                <a:ea typeface="Times New Roman"/>
              </a:rPr>
              <a:t>представляющих опасность для окружающих, утвержденным приказом </a:t>
            </a:r>
            <a:r>
              <a:rPr lang="ru-RU" sz="1400" dirty="0" err="1">
                <a:solidFill>
                  <a:srgbClr val="000000"/>
                </a:solidFill>
                <a:latin typeface="Times New Roman"/>
                <a:ea typeface="Times New Roman"/>
              </a:rPr>
              <a:t>и.о</a:t>
            </a:r>
            <a:r>
              <a:rPr lang="ru-RU" sz="1400" dirty="0">
                <a:solidFill>
                  <a:srgbClr val="000000"/>
                </a:solidFill>
                <a:latin typeface="Times New Roman"/>
                <a:ea typeface="Times New Roman"/>
              </a:rPr>
              <a:t>. </a:t>
            </a:r>
          </a:p>
          <a:p>
            <a:r>
              <a:rPr lang="ru-RU" sz="1400" dirty="0">
                <a:solidFill>
                  <a:srgbClr val="000000"/>
                </a:solidFill>
                <a:latin typeface="Times New Roman"/>
                <a:ea typeface="Times New Roman"/>
              </a:rPr>
              <a:t>Министра здравоохранения Республики Казахстан от 30 октября 2020 года № </a:t>
            </a:r>
          </a:p>
          <a:p>
            <a:r>
              <a:rPr lang="ru-RU" sz="1400" dirty="0">
                <a:solidFill>
                  <a:srgbClr val="000000"/>
                </a:solidFill>
                <a:latin typeface="Times New Roman"/>
                <a:ea typeface="Times New Roman"/>
              </a:rPr>
              <a:t>ҚР ДСМ-175/2020 «Об утверждении форм учетной документации в области </a:t>
            </a:r>
          </a:p>
          <a:p>
            <a:r>
              <a:rPr lang="ru-RU" sz="1400" dirty="0">
                <a:solidFill>
                  <a:srgbClr val="000000"/>
                </a:solidFill>
                <a:latin typeface="Times New Roman"/>
                <a:ea typeface="Times New Roman"/>
              </a:rPr>
              <a:t>здравоохранения» (зарегистрирован в Реестре государственной регистрации </a:t>
            </a:r>
          </a:p>
          <a:p>
            <a:r>
              <a:rPr lang="ru-RU" sz="1400" dirty="0">
                <a:solidFill>
                  <a:srgbClr val="000000"/>
                </a:solidFill>
                <a:latin typeface="Times New Roman"/>
                <a:ea typeface="Times New Roman"/>
              </a:rPr>
              <a:t>нормативных правовых актов №21579), освобождается от НКТ на один </a:t>
            </a:r>
          </a:p>
          <a:p>
            <a:r>
              <a:rPr lang="ru-RU" sz="1400" dirty="0">
                <a:solidFill>
                  <a:srgbClr val="000000"/>
                </a:solidFill>
                <a:latin typeface="Times New Roman"/>
                <a:ea typeface="Times New Roman"/>
              </a:rPr>
              <a:t>календарный год. Далее – проходит аттестацию на общих основаниях. </a:t>
            </a:r>
            <a:endParaRPr lang="ru-RU" sz="1400" kern="50" dirty="0">
              <a:latin typeface="Times New Roman"/>
              <a:ea typeface="Times New Roman"/>
            </a:endParaRPr>
          </a:p>
          <a:p>
            <a:pPr indent="540385" algn="just">
              <a:spcAft>
                <a:spcPts val="0"/>
              </a:spcAft>
            </a:pPr>
            <a:endParaRPr lang="ru-RU" sz="1300" kern="50" spc="10" dirty="0">
              <a:solidFill>
                <a:srgbClr val="000000"/>
              </a:solidFill>
              <a:latin typeface="Times New Roman"/>
              <a:ea typeface="Times New Roman"/>
            </a:endParaRPr>
          </a:p>
        </p:txBody>
      </p:sp>
    </p:spTree>
    <p:extLst>
      <p:ext uri="{BB962C8B-B14F-4D97-AF65-F5344CB8AC3E}">
        <p14:creationId xmlns:p14="http://schemas.microsoft.com/office/powerpoint/2010/main" val="2883628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r>
              <a:rPr lang="ru-RU" sz="1400" b="1" kern="50" dirty="0">
                <a:solidFill>
                  <a:srgbClr val="FF0000"/>
                </a:solidFill>
                <a:latin typeface="Times New Roman"/>
                <a:ea typeface="Times New Roman"/>
              </a:rPr>
              <a:t>5) на квалификационную категорию «педагог-мастер»:</a:t>
            </a:r>
            <a:endParaRPr lang="ru-RU" sz="1200" b="1" kern="50" dirty="0">
              <a:solidFill>
                <a:srgbClr val="FF0000"/>
              </a:solidFill>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лица, имеющие высшее или послевузовское педагогическое образование по соответствующему профилю, педагогический стаж не менее шести лет, соответствующие следующим профессиональным компетенциям: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соответствует общим требованиям квалификационной категории «педагог-исследователь», кроме того: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имеет авторскую программу, получившую одобрение на Республиканском учебно-методическом совете при Национальной академии образования имени </a:t>
            </a:r>
            <a:r>
              <a:rPr lang="ru-RU" sz="1300" kern="50" dirty="0" err="1">
                <a:solidFill>
                  <a:srgbClr val="000000"/>
                </a:solidFill>
                <a:latin typeface="Times New Roman"/>
                <a:ea typeface="Times New Roman"/>
              </a:rPr>
              <a:t>Ы.Алтынсарина</a:t>
            </a:r>
            <a:r>
              <a:rPr lang="ru-RU" sz="1300" kern="50" dirty="0">
                <a:solidFill>
                  <a:srgbClr val="000000"/>
                </a:solidFill>
                <a:latin typeface="Times New Roman"/>
                <a:ea typeface="Times New Roman"/>
              </a:rPr>
              <a:t> или на Республиканском учебно-методическом совете при Департаменте технического и профессионального образования,</a:t>
            </a:r>
            <a:r>
              <a:rPr lang="ru-RU" sz="1300" kern="50" spc="10" dirty="0">
                <a:solidFill>
                  <a:srgbClr val="000000"/>
                </a:solidFill>
                <a:latin typeface="Times New Roman"/>
                <a:ea typeface="Times New Roman"/>
              </a:rPr>
              <a:t> </a:t>
            </a:r>
            <a:r>
              <a:rPr lang="ru-RU" sz="1300" kern="50" dirty="0">
                <a:solidFill>
                  <a:srgbClr val="000000"/>
                </a:solidFill>
                <a:latin typeface="Times New Roman"/>
                <a:ea typeface="Times New Roman"/>
              </a:rPr>
              <a:t>или является автором (соавтором)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в сфере образования или рекомендованных Республиканским учебно-методическим советом при Департаменте технического и профессионального образования или входит в состав экспертов по экспертизе тестовых заданий, учебников, учебно-методических комплексов, или является экспертом чемпионатов </a:t>
            </a:r>
            <a:r>
              <a:rPr lang="ru-RU" sz="1300" kern="50" dirty="0" err="1">
                <a:solidFill>
                  <a:srgbClr val="000000"/>
                </a:solidFill>
                <a:latin typeface="Times New Roman"/>
                <a:ea typeface="Times New Roman"/>
              </a:rPr>
              <a:t>уорлд</a:t>
            </a:r>
            <a:r>
              <a:rPr lang="ru-RU" sz="1300" kern="50" dirty="0">
                <a:solidFill>
                  <a:srgbClr val="000000"/>
                </a:solidFill>
                <a:latin typeface="Times New Roman"/>
                <a:ea typeface="Times New Roman"/>
              </a:rPr>
              <a:t> </a:t>
            </a:r>
            <a:r>
              <a:rPr lang="ru-RU" sz="1300" kern="50" dirty="0" err="1">
                <a:solidFill>
                  <a:srgbClr val="000000"/>
                </a:solidFill>
                <a:latin typeface="Times New Roman"/>
                <a:ea typeface="Times New Roman"/>
              </a:rPr>
              <a:t>скилс</a:t>
            </a:r>
            <a:r>
              <a:rPr lang="ru-RU" sz="1300" kern="50" dirty="0">
                <a:solidFill>
                  <a:srgbClr val="000000"/>
                </a:solidFill>
                <a:latin typeface="Times New Roman"/>
                <a:ea typeface="Times New Roman"/>
              </a:rPr>
              <a:t>                                                  (</a:t>
            </a:r>
            <a:r>
              <a:rPr lang="ru-RU" sz="1300" kern="50" dirty="0" err="1">
                <a:solidFill>
                  <a:srgbClr val="000000"/>
                </a:solidFill>
                <a:latin typeface="Times New Roman"/>
                <a:ea typeface="Times New Roman"/>
              </a:rPr>
              <a:t>WorldSkills</a:t>
            </a:r>
            <a:r>
              <a:rPr lang="ru-RU" sz="1300" kern="50" dirty="0">
                <a:solidFill>
                  <a:srgbClr val="000000"/>
                </a:solidFill>
                <a:latin typeface="Times New Roman"/>
                <a:ea typeface="Times New Roman"/>
              </a:rPr>
              <a:t>) (конкурс профессионального мастерства) или тренером по повышению квалификации педагогов;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является призером или победителем республиканских или международных профессиональных конкурсов, или олимпиад или подготовил победителей или призеров олимпиад, конкурсов, соревнований на республиканском или международном уровнях в соответствии с перечнем, утвержденным уполномоченным органом в сфере образования;</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является участником или призером, или победителем Национальной премии «Учитель Казахстана», обладателем звания «Лучший педагог» (при наличии);</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распространяет опыт работы, используя </a:t>
            </a:r>
            <a:r>
              <a:rPr lang="ru-RU" sz="1300" kern="50" dirty="0" err="1">
                <a:solidFill>
                  <a:srgbClr val="000000"/>
                </a:solidFill>
                <a:latin typeface="Times New Roman"/>
                <a:ea typeface="Times New Roman"/>
              </a:rPr>
              <a:t>интернет-ресурсы</a:t>
            </a:r>
            <a:r>
              <a:rPr lang="ru-RU" sz="1300" kern="50" dirty="0">
                <a:solidFill>
                  <a:srgbClr val="000000"/>
                </a:solidFill>
                <a:latin typeface="Times New Roman"/>
                <a:ea typeface="Times New Roman"/>
              </a:rPr>
              <a:t>;</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осуществляет наставничество и планирует развитие сети профессионального сообщества на уровне области, республики (при наличии);</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входит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 (при наличии);        </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обобщает опыт на уровне республики, участвует в организации и проведении семинаров, конференций для педагогов, организованных подведомственными организациями образования соответствующего уполномоченного органа;</a:t>
            </a:r>
            <a:endParaRPr lang="ru-RU" sz="1300" kern="50" dirty="0">
              <a:latin typeface="Times New Roman"/>
              <a:ea typeface="Times New Roman"/>
            </a:endParaRPr>
          </a:p>
          <a:p>
            <a:pPr indent="540385" algn="just">
              <a:spcAft>
                <a:spcPts val="0"/>
              </a:spcAft>
            </a:pPr>
            <a:r>
              <a:rPr lang="ru-RU" sz="1300" kern="50" dirty="0">
                <a:solidFill>
                  <a:srgbClr val="000000"/>
                </a:solidFill>
                <a:latin typeface="Times New Roman"/>
                <a:ea typeface="Times New Roman"/>
              </a:rPr>
              <a:t>подготовил видео-, телеуроки, включенные для трансляции на телевидении </a:t>
            </a:r>
          </a:p>
          <a:p>
            <a:pPr indent="540385" algn="just">
              <a:spcAft>
                <a:spcPts val="0"/>
              </a:spcAft>
            </a:pPr>
            <a:r>
              <a:rPr lang="ru-RU" sz="1300" kern="50" dirty="0">
                <a:solidFill>
                  <a:srgbClr val="000000"/>
                </a:solidFill>
                <a:latin typeface="Times New Roman"/>
                <a:ea typeface="Times New Roman"/>
              </a:rPr>
              <a:t>страны, области, размещенные на образовательных порталах (при наличии).</a:t>
            </a:r>
            <a:endParaRPr lang="ru-RU" sz="1300" kern="50" dirty="0">
              <a:latin typeface="Times New Roman"/>
              <a:ea typeface="Times New Roman"/>
            </a:endParaRPr>
          </a:p>
          <a:p>
            <a:pPr algn="just">
              <a:spcAft>
                <a:spcPts val="0"/>
              </a:spcAft>
            </a:pPr>
            <a:endParaRPr lang="ru-RU" sz="1300" kern="50" spc="10" dirty="0">
              <a:solidFill>
                <a:srgbClr val="000000"/>
              </a:solidFill>
              <a:latin typeface="Times New Roman"/>
              <a:ea typeface="Times New Roman"/>
            </a:endParaRPr>
          </a:p>
        </p:txBody>
      </p:sp>
    </p:spTree>
    <p:extLst>
      <p:ext uri="{BB962C8B-B14F-4D97-AF65-F5344CB8AC3E}">
        <p14:creationId xmlns:p14="http://schemas.microsoft.com/office/powerpoint/2010/main" val="3233732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200" kern="50" dirty="0">
              <a:solidFill>
                <a:srgbClr val="000000"/>
              </a:solidFill>
              <a:latin typeface="Times New Roman"/>
              <a:ea typeface="Times New Roman"/>
            </a:endParaRPr>
          </a:p>
          <a:p>
            <a:pPr indent="540385" algn="just">
              <a:spcAft>
                <a:spcPts val="0"/>
              </a:spcAft>
            </a:pPr>
            <a:r>
              <a:rPr lang="ru-RU" sz="1600" b="1" kern="50" dirty="0">
                <a:solidFill>
                  <a:srgbClr val="000000"/>
                </a:solidFill>
                <a:latin typeface="Times New Roman"/>
                <a:ea typeface="Times New Roman"/>
              </a:rPr>
              <a:t>92.</a:t>
            </a:r>
            <a:r>
              <a:rPr lang="ru-RU" sz="1600" kern="50" dirty="0">
                <a:solidFill>
                  <a:srgbClr val="000000"/>
                </a:solidFill>
                <a:latin typeface="Times New Roman"/>
                <a:ea typeface="Times New Roman"/>
              </a:rPr>
              <a:t> </a:t>
            </a:r>
            <a:r>
              <a:rPr lang="ru-RU" sz="1600" b="1" kern="50" dirty="0">
                <a:solidFill>
                  <a:srgbClr val="FF0000"/>
                </a:solidFill>
                <a:latin typeface="Times New Roman"/>
                <a:ea typeface="Times New Roman"/>
              </a:rPr>
              <a:t>Педагоги </a:t>
            </a:r>
            <a:r>
              <a:rPr lang="ru-RU" sz="1600" b="1" kern="50" dirty="0" err="1">
                <a:solidFill>
                  <a:srgbClr val="FF0000"/>
                </a:solidFill>
                <a:latin typeface="Times New Roman"/>
                <a:ea typeface="Times New Roman"/>
              </a:rPr>
              <a:t>предпенсионного</a:t>
            </a:r>
            <a:r>
              <a:rPr lang="ru-RU" sz="1600" b="1" kern="50" dirty="0">
                <a:solidFill>
                  <a:srgbClr val="FF0000"/>
                </a:solidFill>
                <a:latin typeface="Times New Roman"/>
                <a:ea typeface="Times New Roman"/>
              </a:rPr>
              <a:t> возраста</a:t>
            </a:r>
            <a:r>
              <a:rPr lang="ru-RU" sz="1600" kern="50" dirty="0">
                <a:solidFill>
                  <a:srgbClr val="000000"/>
                </a:solidFill>
                <a:latin typeface="Times New Roman"/>
                <a:ea typeface="Times New Roman"/>
              </a:rPr>
              <a:t>, которым осталось менее двух лет до выхода на пенсию, в соответствии с пунктом 1 статьи 53 Трудового кодекса Республики Казахстан освобождаются от НКТ. </a:t>
            </a:r>
            <a:endParaRPr lang="ru-RU" sz="1600" kern="50" dirty="0">
              <a:latin typeface="Times New Roman"/>
              <a:ea typeface="Times New Roman"/>
            </a:endParaRPr>
          </a:p>
          <a:p>
            <a:pPr indent="540385" algn="just">
              <a:spcAft>
                <a:spcPts val="0"/>
              </a:spcAft>
            </a:pPr>
            <a:r>
              <a:rPr lang="ru-RU" sz="1600" b="1" kern="50" dirty="0">
                <a:latin typeface="Times New Roman"/>
                <a:ea typeface="Times New Roman"/>
              </a:rPr>
              <a:t>93.</a:t>
            </a:r>
            <a:r>
              <a:rPr lang="ru-RU" sz="1600" b="1" kern="50" dirty="0">
                <a:solidFill>
                  <a:srgbClr val="FF0000"/>
                </a:solidFill>
                <a:latin typeface="Times New Roman"/>
                <a:ea typeface="Times New Roman"/>
              </a:rPr>
              <a:t> Педагоги пенсионного возраста</a:t>
            </a:r>
            <a:r>
              <a:rPr lang="ru-RU" sz="1600" kern="50" dirty="0">
                <a:solidFill>
                  <a:srgbClr val="000000"/>
                </a:solidFill>
                <a:latin typeface="Times New Roman"/>
                <a:ea typeface="Times New Roman"/>
              </a:rPr>
              <a:t>, продолжающие осуществлять педагогическую деятельность после выхода на пенсию, проходят процедуру аттестации на общих основаниях. </a:t>
            </a:r>
            <a:endParaRPr lang="ru-RU" sz="1600" kern="50" dirty="0">
              <a:latin typeface="Times New Roman"/>
              <a:ea typeface="Times New Roman"/>
            </a:endParaRPr>
          </a:p>
          <a:p>
            <a:pPr indent="540385" algn="just">
              <a:spcAft>
                <a:spcPts val="0"/>
              </a:spcAft>
            </a:pPr>
            <a:r>
              <a:rPr lang="ru-RU" sz="1600" b="1" kern="50" dirty="0">
                <a:solidFill>
                  <a:srgbClr val="FF0000"/>
                </a:solidFill>
                <a:latin typeface="Times New Roman"/>
                <a:ea typeface="Times New Roman"/>
              </a:rPr>
              <a:t>При отказе от процедуры присвоения </a:t>
            </a:r>
            <a:r>
              <a:rPr lang="ru-RU" sz="1600" kern="50" dirty="0">
                <a:solidFill>
                  <a:srgbClr val="000000"/>
                </a:solidFill>
                <a:latin typeface="Times New Roman"/>
                <a:ea typeface="Times New Roman"/>
              </a:rPr>
              <a:t>(подтверждения) квалификационной категории на общих основаниях квалификационная категория снижается </a:t>
            </a:r>
            <a:r>
              <a:rPr lang="ru-RU" sz="1600" b="1" kern="50" dirty="0">
                <a:solidFill>
                  <a:srgbClr val="FF0000"/>
                </a:solidFill>
                <a:latin typeface="Times New Roman"/>
                <a:ea typeface="Times New Roman"/>
              </a:rPr>
              <a:t>до квалификационной категории «педагог». </a:t>
            </a:r>
          </a:p>
          <a:p>
            <a:pPr indent="540385" algn="just">
              <a:spcAft>
                <a:spcPts val="0"/>
              </a:spcAft>
            </a:pPr>
            <a:r>
              <a:rPr lang="ru-RU" sz="1600" kern="50" dirty="0">
                <a:solidFill>
                  <a:srgbClr val="000000"/>
                </a:solidFill>
                <a:latin typeface="Times New Roman"/>
                <a:ea typeface="Times New Roman"/>
              </a:rPr>
              <a:t>96. Присвоение квалификационной категории педагогам осуществляется в соответствии со специальностью (квалификацией), указанной в дипломе об образовании, или документе о переподготовке с присвоением соответствующей квалификации по занимаемой должности. </a:t>
            </a:r>
            <a:endParaRPr lang="ru-RU" sz="1400" kern="50" dirty="0">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97. При преподавании дисциплин, указанных в дипломе об образовании как одна специальность, присвоение квалификационной категории проводится по основной должности с указанием преподаваемого/преподаваемых предмета/предметов (по выбору) и присваивается категория по основной должности. Квалификационная категория, присвоенная по основной должности, распространяется на все преподаваемые предметы/дисциплины по соответствующему направлению.</a:t>
            </a:r>
            <a:endParaRPr lang="ru-RU" sz="1400" kern="50" dirty="0">
              <a:latin typeface="Times New Roman"/>
              <a:ea typeface="Times New Roman"/>
            </a:endParaRPr>
          </a:p>
          <a:p>
            <a:pPr indent="540385" algn="just">
              <a:spcAft>
                <a:spcPts val="0"/>
              </a:spcAft>
            </a:pPr>
            <a:endParaRPr lang="ru-RU" sz="1600" kern="50" spc="10" dirty="0">
              <a:solidFill>
                <a:srgbClr val="000000"/>
              </a:solidFill>
              <a:latin typeface="Times New Roman"/>
              <a:ea typeface="Times New Roman"/>
            </a:endParaRPr>
          </a:p>
        </p:txBody>
      </p:sp>
    </p:spTree>
    <p:extLst>
      <p:ext uri="{BB962C8B-B14F-4D97-AF65-F5344CB8AC3E}">
        <p14:creationId xmlns:p14="http://schemas.microsoft.com/office/powerpoint/2010/main" val="3439901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dirty="0">
                <a:solidFill>
                  <a:srgbClr val="000000"/>
                </a:solidFill>
                <a:latin typeface="Times New Roman"/>
                <a:ea typeface="Times New Roman"/>
              </a:rPr>
              <a:t>Параграф 1. Порядок очередного присвоения квалификационных категорий педагогам</a:t>
            </a:r>
            <a:endParaRPr lang="ru-RU" sz="1600" kern="50" dirty="0">
              <a:latin typeface="Times New Roman"/>
              <a:ea typeface="Times New Roman"/>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200" kern="50" dirty="0">
              <a:solidFill>
                <a:srgbClr val="000000"/>
              </a:solidFill>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105. </a:t>
            </a:r>
            <a:r>
              <a:rPr lang="ru-RU" sz="1600" b="1" kern="50" dirty="0">
                <a:solidFill>
                  <a:srgbClr val="FF0000"/>
                </a:solidFill>
                <a:latin typeface="Times New Roman"/>
                <a:ea typeface="Times New Roman"/>
              </a:rPr>
              <a:t>При преподавании предмета «Самопознание» </a:t>
            </a:r>
            <a:r>
              <a:rPr lang="ru-RU" sz="1600" kern="50" dirty="0">
                <a:solidFill>
                  <a:srgbClr val="000000"/>
                </a:solidFill>
                <a:latin typeface="Times New Roman"/>
                <a:ea typeface="Times New Roman"/>
              </a:rPr>
              <a:t>у педагога квалификационная категория приравнивается к квалификационной категории по ранее преподаваемому предмету при наличии документа о курсах повышения квалификации по предмету «Самопознание» по образовательным программам, согласованным с уполномоченным органом и сохраняется до истечения срока действия.</a:t>
            </a:r>
          </a:p>
          <a:p>
            <a:pPr indent="540385" algn="just">
              <a:spcAft>
                <a:spcPts val="0"/>
              </a:spcAft>
            </a:pPr>
            <a:r>
              <a:rPr lang="ru-RU" sz="1400" kern="50" dirty="0">
                <a:solidFill>
                  <a:srgbClr val="000000"/>
                </a:solidFill>
                <a:latin typeface="Times New Roman"/>
                <a:ea typeface="Times New Roman"/>
              </a:rPr>
              <a:t>106. При очередном, досрочном присвоении (подтверждении) квалификационных категорий педагоги по предмету </a:t>
            </a:r>
            <a:r>
              <a:rPr lang="ru-RU" sz="1400" kern="50" dirty="0">
                <a:solidFill>
                  <a:srgbClr val="FF0000"/>
                </a:solidFill>
                <a:latin typeface="Times New Roman"/>
                <a:ea typeface="Times New Roman"/>
              </a:rPr>
              <a:t>«Самопознание» </a:t>
            </a:r>
            <a:r>
              <a:rPr lang="ru-RU" sz="1400" kern="50" dirty="0">
                <a:solidFill>
                  <a:srgbClr val="000000"/>
                </a:solidFill>
                <a:latin typeface="Times New Roman"/>
                <a:ea typeface="Times New Roman"/>
              </a:rPr>
              <a:t>проходят НКТ по специальности в соответствии с дипломом или по предмету «Самопознание». </a:t>
            </a:r>
            <a:endParaRPr lang="ru-KZ" sz="1400" kern="50" dirty="0">
              <a:solidFill>
                <a:srgbClr val="000000"/>
              </a:solidFill>
              <a:latin typeface="Times New Roman"/>
              <a:ea typeface="Times New Roman"/>
            </a:endParaRPr>
          </a:p>
          <a:p>
            <a:pPr indent="540385" algn="just"/>
            <a:r>
              <a:rPr lang="ru-RU" sz="1400" dirty="0">
                <a:solidFill>
                  <a:srgbClr val="000000"/>
                </a:solidFill>
                <a:effectLst/>
                <a:latin typeface="Times New Roman" panose="02020603050405020304" pitchFamily="18" charset="0"/>
                <a:ea typeface="Times New Roman" panose="02020603050405020304" pitchFamily="18" charset="0"/>
              </a:rPr>
              <a:t>107. Педагогам </a:t>
            </a:r>
            <a:r>
              <a:rPr lang="ru-RU" sz="1400" dirty="0">
                <a:solidFill>
                  <a:srgbClr val="FF0000"/>
                </a:solidFill>
                <a:effectLst/>
                <a:latin typeface="Times New Roman" panose="02020603050405020304" pitchFamily="18" charset="0"/>
                <a:ea typeface="Times New Roman" panose="02020603050405020304" pitchFamily="18" charset="0"/>
              </a:rPr>
              <a:t>дошкольных организаций </a:t>
            </a:r>
            <a:r>
              <a:rPr lang="ru-RU" sz="1400" dirty="0">
                <a:solidFill>
                  <a:srgbClr val="000000"/>
                </a:solidFill>
                <a:effectLst/>
                <a:latin typeface="Times New Roman" panose="02020603050405020304" pitchFamily="18" charset="0"/>
                <a:ea typeface="Times New Roman" panose="02020603050405020304" pitchFamily="18" charset="0"/>
              </a:rPr>
              <a:t>образования, имеющим педагогическое образование не по профилю, присваивается квалификационная категория при наличии документа о переподготовке по соответствующему профилю.</a:t>
            </a:r>
            <a:endParaRPr lang="ru-KZ" sz="1400" dirty="0">
              <a:solidFill>
                <a:srgbClr val="000000"/>
              </a:solidFill>
              <a:latin typeface="Times New Roman" panose="02020603050405020304" pitchFamily="18" charset="0"/>
              <a:ea typeface="Times New Roman" panose="02020603050405020304" pitchFamily="18" charset="0"/>
            </a:endParaRPr>
          </a:p>
          <a:p>
            <a:pPr indent="540385" algn="just"/>
            <a:r>
              <a:rPr lang="ru-RU" sz="1400" dirty="0">
                <a:solidFill>
                  <a:srgbClr val="000000"/>
                </a:solidFill>
                <a:effectLst/>
                <a:latin typeface="Times New Roman" panose="02020603050405020304" pitchFamily="18" charset="0"/>
                <a:ea typeface="Times New Roman" panose="02020603050405020304" pitchFamily="18" charset="0"/>
              </a:rPr>
              <a:t>108. Педагоги, преподающие предмет </a:t>
            </a:r>
            <a:r>
              <a:rPr lang="ru-RU" sz="1400" dirty="0">
                <a:solidFill>
                  <a:srgbClr val="FF0000"/>
                </a:solidFill>
                <a:effectLst/>
                <a:latin typeface="Times New Roman" panose="02020603050405020304" pitchFamily="18" charset="0"/>
                <a:ea typeface="Times New Roman" panose="02020603050405020304" pitchFamily="18" charset="0"/>
              </a:rPr>
              <a:t>"Художественный труд", </a:t>
            </a:r>
            <a:r>
              <a:rPr lang="ru-RU" sz="1400" dirty="0">
                <a:solidFill>
                  <a:srgbClr val="000000"/>
                </a:solidFill>
                <a:effectLst/>
                <a:latin typeface="Times New Roman" panose="02020603050405020304" pitchFamily="18" charset="0"/>
                <a:ea typeface="Times New Roman" panose="02020603050405020304" pitchFamily="18" charset="0"/>
              </a:rPr>
              <a:t>проходят аттестацию с дипломом по специальностям "Технология", "Изобразительное искусство", "Черчение"; </a:t>
            </a:r>
            <a:endParaRPr lang="ru-KZ" sz="1400" dirty="0">
              <a:solidFill>
                <a:srgbClr val="000000"/>
              </a:solidFill>
              <a:effectLst/>
              <a:latin typeface="Times New Roman" panose="02020603050405020304" pitchFamily="18" charset="0"/>
              <a:ea typeface="Times New Roman" panose="02020603050405020304" pitchFamily="18" charset="0"/>
            </a:endParaRPr>
          </a:p>
          <a:p>
            <a:pPr indent="540385" algn="just"/>
            <a:r>
              <a:rPr lang="ru-RU" sz="1400" dirty="0">
                <a:solidFill>
                  <a:srgbClr val="000000"/>
                </a:solidFill>
                <a:effectLst/>
                <a:latin typeface="Times New Roman" panose="02020603050405020304" pitchFamily="18" charset="0"/>
                <a:ea typeface="Times New Roman" panose="02020603050405020304" pitchFamily="18" charset="0"/>
              </a:rPr>
              <a:t>по предмету </a:t>
            </a:r>
            <a:r>
              <a:rPr lang="ru-RU" sz="1400" dirty="0">
                <a:solidFill>
                  <a:srgbClr val="FF0000"/>
                </a:solidFill>
                <a:effectLst/>
                <a:latin typeface="Times New Roman" panose="02020603050405020304" pitchFamily="18" charset="0"/>
                <a:ea typeface="Times New Roman" panose="02020603050405020304" pitchFamily="18" charset="0"/>
              </a:rPr>
              <a:t>"Графика и проектирование" </a:t>
            </a:r>
            <a:r>
              <a:rPr lang="ru-RU" sz="1400" dirty="0">
                <a:solidFill>
                  <a:srgbClr val="000000"/>
                </a:solidFill>
                <a:effectLst/>
                <a:latin typeface="Times New Roman" panose="02020603050405020304" pitchFamily="18" charset="0"/>
                <a:ea typeface="Times New Roman" panose="02020603050405020304" pitchFamily="18" charset="0"/>
              </a:rPr>
              <a:t>– с дипломом по специальностям: "Изобразительное искусство", "Черчение", "Информатика", а также учитывается профессиональное обучение с учетом ранее присвоенной квалификационной категории.</a:t>
            </a:r>
            <a:endParaRPr lang="ru-KZ" sz="1400" dirty="0">
              <a:solidFill>
                <a:srgbClr val="000000"/>
              </a:solidFill>
              <a:effectLst/>
              <a:latin typeface="Times New Roman" panose="02020603050405020304" pitchFamily="18" charset="0"/>
              <a:ea typeface="Times New Roman" panose="02020603050405020304" pitchFamily="18" charset="0"/>
            </a:endParaRPr>
          </a:p>
          <a:p>
            <a:pPr indent="540385" algn="just"/>
            <a:r>
              <a:rPr lang="ru-RU" sz="1400" dirty="0">
                <a:solidFill>
                  <a:srgbClr val="000000"/>
                </a:solidFill>
                <a:effectLst/>
                <a:latin typeface="Times New Roman" panose="02020603050405020304" pitchFamily="18" charset="0"/>
                <a:ea typeface="Times New Roman" panose="02020603050405020304" pitchFamily="18" charset="0"/>
              </a:rPr>
              <a:t>110. Педагоги, преподающие в общеобразовательных школах, </a:t>
            </a:r>
            <a:r>
              <a:rPr lang="ru-RU" sz="1400" dirty="0">
                <a:solidFill>
                  <a:srgbClr val="FF0000"/>
                </a:solidFill>
                <a:effectLst/>
                <a:latin typeface="Times New Roman" panose="02020603050405020304" pitchFamily="18" charset="0"/>
                <a:ea typeface="Times New Roman" panose="02020603050405020304" pitchFamily="18" charset="0"/>
              </a:rPr>
              <a:t>реализующие инклюзивное образование</a:t>
            </a:r>
            <a:r>
              <a:rPr lang="ru-RU" sz="1400" dirty="0">
                <a:solidFill>
                  <a:srgbClr val="000000"/>
                </a:solidFill>
                <a:effectLst/>
                <a:latin typeface="Times New Roman" panose="02020603050405020304" pitchFamily="18" charset="0"/>
                <a:ea typeface="Times New Roman" panose="02020603050405020304" pitchFamily="18" charset="0"/>
              </a:rPr>
              <a:t>, проходят очередное присвоение квалификационной категории в соответствии с указанной в дипломе специальностью при этом в портфолио отражают материалы по работе с детьми с особыми образовательными потребностями.</a:t>
            </a:r>
            <a:endParaRPr lang="ru-RU" sz="1400" dirty="0">
              <a:effectLst/>
              <a:latin typeface="Times New Roman" panose="02020603050405020304" pitchFamily="18" charset="0"/>
              <a:ea typeface="Times New Roman" panose="02020603050405020304" pitchFamily="18" charset="0"/>
            </a:endParaRPr>
          </a:p>
          <a:p>
            <a:pPr indent="540385" algn="just"/>
            <a:endParaRPr lang="ru-RU" sz="1400" dirty="0">
              <a:effectLst/>
              <a:latin typeface="Times New Roman" panose="02020603050405020304" pitchFamily="18" charset="0"/>
              <a:ea typeface="Times New Roman" panose="02020603050405020304" pitchFamily="18" charset="0"/>
            </a:endParaRPr>
          </a:p>
          <a:p>
            <a:pPr indent="540385" algn="just"/>
            <a:endParaRPr lang="ru-RU" sz="1400" dirty="0">
              <a:effectLst/>
              <a:latin typeface="Times New Roman" panose="02020603050405020304" pitchFamily="18" charset="0"/>
              <a:ea typeface="Times New Roman" panose="02020603050405020304" pitchFamily="18" charset="0"/>
            </a:endParaRPr>
          </a:p>
          <a:p>
            <a:pPr indent="540385" algn="just">
              <a:spcAft>
                <a:spcPts val="0"/>
              </a:spcAft>
            </a:pPr>
            <a:endParaRPr lang="ru-RU" sz="1400" kern="50" dirty="0">
              <a:latin typeface="Times New Roman"/>
              <a:ea typeface="Times New Roman"/>
            </a:endParaRPr>
          </a:p>
          <a:p>
            <a:pPr indent="540385" algn="just">
              <a:spcAft>
                <a:spcPts val="0"/>
              </a:spcAft>
            </a:pPr>
            <a:endParaRPr lang="ru-RU" sz="1400" kern="50" dirty="0">
              <a:latin typeface="Times New Roman"/>
              <a:ea typeface="Times New Roman"/>
            </a:endParaRPr>
          </a:p>
          <a:p>
            <a:pPr indent="540385" algn="just">
              <a:spcAft>
                <a:spcPts val="0"/>
              </a:spcAft>
            </a:pPr>
            <a:endParaRPr lang="ru-RU" sz="1600" b="1" kern="50" dirty="0">
              <a:solidFill>
                <a:srgbClr val="FF0000"/>
              </a:solidFill>
              <a:latin typeface="Times New Roman"/>
              <a:ea typeface="Times New Roman"/>
            </a:endParaRPr>
          </a:p>
          <a:p>
            <a:pPr indent="540385" algn="just">
              <a:spcAft>
                <a:spcPts val="0"/>
              </a:spcAft>
            </a:pPr>
            <a:endParaRPr lang="ru-RU" sz="1600" kern="50" spc="10" dirty="0">
              <a:solidFill>
                <a:srgbClr val="000000"/>
              </a:solidFill>
              <a:latin typeface="Times New Roman"/>
              <a:ea typeface="Times New Roman"/>
            </a:endParaRPr>
          </a:p>
        </p:txBody>
      </p:sp>
    </p:spTree>
    <p:extLst>
      <p:ext uri="{BB962C8B-B14F-4D97-AF65-F5344CB8AC3E}">
        <p14:creationId xmlns:p14="http://schemas.microsoft.com/office/powerpoint/2010/main" val="4009635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dirty="0">
                <a:solidFill>
                  <a:srgbClr val="000000"/>
                </a:solidFill>
                <a:latin typeface="Times New Roman"/>
                <a:ea typeface="Times New Roman"/>
              </a:rPr>
              <a:t>Параграф 2. Порядок досрочного присвоения квалификационных категорий педагогам</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200" kern="50" dirty="0">
              <a:solidFill>
                <a:srgbClr val="000000"/>
              </a:solidFill>
              <a:latin typeface="Times New Roman"/>
              <a:ea typeface="Times New Roman"/>
            </a:endParaRPr>
          </a:p>
          <a:p>
            <a:pPr indent="540385" algn="just">
              <a:spcAft>
                <a:spcPts val="0"/>
              </a:spcAft>
            </a:pPr>
            <a:r>
              <a:rPr lang="kk-KZ" sz="1600" spc="10" dirty="0">
                <a:solidFill>
                  <a:srgbClr val="000000"/>
                </a:solidFill>
                <a:latin typeface="Times New Roman"/>
                <a:ea typeface="Times New Roman"/>
              </a:rPr>
              <a:t>111</a:t>
            </a:r>
            <a:r>
              <a:rPr lang="ru-RU" sz="1600" spc="10" dirty="0">
                <a:solidFill>
                  <a:srgbClr val="000000"/>
                </a:solidFill>
                <a:latin typeface="Times New Roman"/>
                <a:ea typeface="Times New Roman"/>
              </a:rPr>
              <a:t>. </a:t>
            </a:r>
            <a:r>
              <a:rPr lang="kk-KZ" sz="1600" spc="10" dirty="0">
                <a:solidFill>
                  <a:srgbClr val="000000"/>
                </a:solidFill>
                <a:latin typeface="Times New Roman"/>
                <a:ea typeface="Times New Roman"/>
              </a:rPr>
              <a:t>Досрочное присвоение квалификационной категории допускается через два года после очередной аттестации.</a:t>
            </a:r>
          </a:p>
          <a:p>
            <a:pPr indent="540385" algn="just">
              <a:spcAft>
                <a:spcPts val="0"/>
              </a:spcAft>
            </a:pPr>
            <a:endParaRPr lang="kk-KZ" sz="1600" spc="10" dirty="0">
              <a:solidFill>
                <a:srgbClr val="000000"/>
              </a:solidFill>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112. </a:t>
            </a:r>
            <a:r>
              <a:rPr lang="ru-RU" sz="1600" b="1" kern="50" dirty="0">
                <a:solidFill>
                  <a:srgbClr val="FF0000"/>
                </a:solidFill>
                <a:latin typeface="Times New Roman"/>
                <a:ea typeface="Times New Roman"/>
              </a:rPr>
              <a:t>Для досрочного присвоения квалификационной категории «педагог-модератор»</a:t>
            </a:r>
            <a:r>
              <a:rPr lang="ru-RU" sz="1600" kern="50" dirty="0">
                <a:solidFill>
                  <a:srgbClr val="000000"/>
                </a:solidFill>
                <a:latin typeface="Times New Roman"/>
                <a:ea typeface="Times New Roman"/>
              </a:rPr>
              <a:t> участвуют педагоги при соответствии не менее двум следующим требованиям:</a:t>
            </a:r>
            <a:endParaRPr lang="ru-RU" sz="1600" kern="50" dirty="0">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окончившие высшее учебное заведение с правом преподавания предмета (дисциплины) на английском языке, имеющие сертификат (удостоверение), подтверждающие знание английского языка не ниже уровня С1 (по шкале </a:t>
            </a:r>
            <a:r>
              <a:rPr lang="ru-RU" sz="1600" kern="50" dirty="0" err="1">
                <a:solidFill>
                  <a:srgbClr val="000000"/>
                </a:solidFill>
                <a:latin typeface="Times New Roman"/>
                <a:ea typeface="Times New Roman"/>
              </a:rPr>
              <a:t>сефр</a:t>
            </a:r>
            <a:r>
              <a:rPr lang="ru-RU" sz="1600" kern="50" dirty="0">
                <a:solidFill>
                  <a:srgbClr val="000000"/>
                </a:solidFill>
                <a:latin typeface="Times New Roman"/>
                <a:ea typeface="Times New Roman"/>
              </a:rPr>
              <a:t> (CEFR) или имеющие диплом с присвоением академической степени «магистра» по научно-педагогическому профилю;</a:t>
            </a:r>
            <a:endParaRPr lang="ru-RU" sz="1600" kern="50" dirty="0">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являющиеся призерами или победителями конкурсов профессионального мастерства на уровне района (города областного /республиканского значения) в соответствии с перечнем, утвержденным уполномоченным органом в области образования;</a:t>
            </a:r>
            <a:endParaRPr lang="ru-RU" sz="1600" kern="50" dirty="0">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подготовившие победителей или призеров олимпиад, конкурсов, соревнований на областном уровне в соответствии с перечнем, утвержденным уполномоченным органом в области образования; </a:t>
            </a:r>
            <a:endParaRPr lang="ru-RU" sz="1600" kern="50" dirty="0">
              <a:latin typeface="Times New Roman"/>
              <a:ea typeface="Times New Roman"/>
            </a:endParaRPr>
          </a:p>
          <a:p>
            <a:pPr indent="540385" algn="just">
              <a:spcAft>
                <a:spcPts val="0"/>
              </a:spcAft>
            </a:pPr>
            <a:endParaRPr lang="ru-RU" sz="1600" kern="50" dirty="0">
              <a:latin typeface="Times New Roman"/>
              <a:ea typeface="Times New Roman"/>
            </a:endParaRPr>
          </a:p>
          <a:p>
            <a:pPr indent="540385" algn="just">
              <a:spcAft>
                <a:spcPts val="0"/>
              </a:spcAft>
            </a:pPr>
            <a:endParaRPr lang="ru-RU" sz="1400" b="1" kern="50" dirty="0">
              <a:solidFill>
                <a:srgbClr val="FF0000"/>
              </a:solidFill>
              <a:latin typeface="Times New Roman"/>
              <a:ea typeface="Times New Roman"/>
            </a:endParaRPr>
          </a:p>
          <a:p>
            <a:pPr indent="540385" algn="just">
              <a:spcAft>
                <a:spcPts val="0"/>
              </a:spcAft>
            </a:pPr>
            <a:endParaRPr lang="ru-RU" sz="1400" kern="50" spc="10" dirty="0">
              <a:solidFill>
                <a:srgbClr val="000000"/>
              </a:solidFill>
              <a:latin typeface="Times New Roman"/>
              <a:ea typeface="Times New Roman"/>
            </a:endParaRPr>
          </a:p>
        </p:txBody>
      </p:sp>
    </p:spTree>
    <p:extLst>
      <p:ext uri="{BB962C8B-B14F-4D97-AF65-F5344CB8AC3E}">
        <p14:creationId xmlns:p14="http://schemas.microsoft.com/office/powerpoint/2010/main" val="4125581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dirty="0">
                <a:solidFill>
                  <a:srgbClr val="000000"/>
                </a:solidFill>
                <a:latin typeface="Times New Roman"/>
                <a:ea typeface="Times New Roman"/>
              </a:rPr>
              <a:t>Параграф 2. Порядок досрочного присвоения квалификационных категорий педагогам</a:t>
            </a: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540385" algn="just">
              <a:spcAft>
                <a:spcPts val="0"/>
              </a:spcAft>
            </a:pPr>
            <a:r>
              <a:rPr lang="ru-RU" sz="1600" kern="50" dirty="0">
                <a:solidFill>
                  <a:srgbClr val="000000"/>
                </a:solidFill>
                <a:latin typeface="Times New Roman"/>
                <a:ea typeface="Times New Roman"/>
              </a:rPr>
              <a:t> </a:t>
            </a:r>
            <a:r>
              <a:rPr lang="ru-RU" sz="1350" kern="50" dirty="0">
                <a:solidFill>
                  <a:srgbClr val="000000"/>
                </a:solidFill>
                <a:latin typeface="Times New Roman"/>
                <a:ea typeface="Times New Roman"/>
              </a:rPr>
              <a:t>113. </a:t>
            </a:r>
            <a:r>
              <a:rPr lang="ru-RU" sz="1350" b="1" kern="50" dirty="0">
                <a:solidFill>
                  <a:srgbClr val="FF0000"/>
                </a:solidFill>
                <a:latin typeface="Times New Roman"/>
                <a:ea typeface="Times New Roman"/>
              </a:rPr>
              <a:t>Для досрочного присвоения квалификационной категории «педагог-эксперт»</a:t>
            </a:r>
            <a:r>
              <a:rPr lang="ru-RU" sz="1350" kern="50" dirty="0">
                <a:solidFill>
                  <a:srgbClr val="000000"/>
                </a:solidFill>
                <a:latin typeface="Times New Roman"/>
                <a:ea typeface="Times New Roman"/>
              </a:rPr>
              <a:t> участвуют педагоги при соответствии не менее шести следующим требованиям (за исключением лиц, указанных в пятом абзаце настоящего пункта):</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являющиеся призерами или победителями конкурсов профессионального мастерства на областном, республиканском уровнях в соответствии с перечнем, утвержденным уполномоченным органом в области образования; </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подготовившие победителей или призеров олимпиад, конкурсов, соревнований на областном, республиканском уровнях в соответствии с перечнем, утвержденным уполномоченным органом в области образования; </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владеющие английским языком на уровне не ниже С1 (по шкале </a:t>
            </a:r>
            <a:r>
              <a:rPr lang="ru-RU" sz="1350" kern="50" dirty="0" err="1">
                <a:solidFill>
                  <a:srgbClr val="000000"/>
                </a:solidFill>
                <a:latin typeface="Times New Roman"/>
                <a:ea typeface="Times New Roman"/>
              </a:rPr>
              <a:t>сефр</a:t>
            </a:r>
            <a:r>
              <a:rPr lang="ru-RU" sz="1350" kern="50" dirty="0">
                <a:solidFill>
                  <a:srgbClr val="000000"/>
                </a:solidFill>
                <a:latin typeface="Times New Roman"/>
                <a:ea typeface="Times New Roman"/>
              </a:rPr>
              <a:t> (CEFR) и преподающие предметы на английском языке;</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перешедшие на педагогическую работу в организации образования из высшего учебного заведения, имеющие стаж педагогической работы не менее двух лет;</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перешедшие на педагогическую работу в организации образования с производства, из профильных организаций (организации, учреждения и предприятия, соответствующие профилю подготовки кадров в организации образования), имеющие стаж работы по специальности не менее трех лет;</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являющиеся кандидатами или мастерами спорта международного класса по профилирующему предмету;</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мастера производственного обучения, имеющие самый высокий квалификационный разряд по профилю;</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удостоенные звания «Лучший педагог» районного/городского уровня;</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подготовившие победителей или призеров областных чемпионатов </a:t>
            </a:r>
            <a:r>
              <a:rPr lang="ru-RU" sz="1350" kern="50" dirty="0" err="1">
                <a:solidFill>
                  <a:srgbClr val="000000"/>
                </a:solidFill>
                <a:latin typeface="Times New Roman"/>
                <a:ea typeface="Times New Roman"/>
              </a:rPr>
              <a:t>уорлд</a:t>
            </a:r>
            <a:r>
              <a:rPr lang="ru-RU" sz="1350" kern="50" dirty="0">
                <a:solidFill>
                  <a:srgbClr val="000000"/>
                </a:solidFill>
                <a:latin typeface="Times New Roman"/>
                <a:ea typeface="Times New Roman"/>
              </a:rPr>
              <a:t> </a:t>
            </a:r>
            <a:r>
              <a:rPr lang="ru-RU" sz="1350" kern="50" dirty="0" err="1">
                <a:solidFill>
                  <a:srgbClr val="000000"/>
                </a:solidFill>
                <a:latin typeface="Times New Roman"/>
                <a:ea typeface="Times New Roman"/>
              </a:rPr>
              <a:t>скилс</a:t>
            </a:r>
            <a:r>
              <a:rPr lang="ru-RU" sz="1350" kern="50" dirty="0">
                <a:solidFill>
                  <a:srgbClr val="000000"/>
                </a:solidFill>
                <a:latin typeface="Times New Roman"/>
                <a:ea typeface="Times New Roman"/>
              </a:rPr>
              <a:t> (</a:t>
            </a:r>
            <a:r>
              <a:rPr lang="ru-RU" sz="1350" kern="50" dirty="0" err="1">
                <a:solidFill>
                  <a:srgbClr val="000000"/>
                </a:solidFill>
                <a:latin typeface="Times New Roman"/>
                <a:ea typeface="Times New Roman"/>
              </a:rPr>
              <a:t>WorldSkills</a:t>
            </a:r>
            <a:r>
              <a:rPr lang="ru-RU" sz="1350" kern="50" dirty="0">
                <a:solidFill>
                  <a:srgbClr val="000000"/>
                </a:solidFill>
                <a:latin typeface="Times New Roman"/>
                <a:ea typeface="Times New Roman"/>
              </a:rPr>
              <a:t>);</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входящие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a:t>
            </a:r>
            <a:endParaRPr lang="ru-RU" sz="1350" kern="50" dirty="0">
              <a:latin typeface="Times New Roman"/>
              <a:ea typeface="Times New Roman"/>
            </a:endParaRPr>
          </a:p>
          <a:p>
            <a:pPr indent="540385" algn="just">
              <a:spcAft>
                <a:spcPts val="0"/>
              </a:spcAft>
            </a:pPr>
            <a:r>
              <a:rPr lang="ru-RU" sz="1350" kern="50" dirty="0">
                <a:solidFill>
                  <a:srgbClr val="000000"/>
                </a:solidFill>
                <a:latin typeface="Times New Roman"/>
                <a:ea typeface="Times New Roman"/>
              </a:rPr>
              <a:t>подготовившие видео-, телеуроки, включенные для трансляции на телевидении области, страны.</a:t>
            </a:r>
            <a:endParaRPr lang="ru-RU" sz="1350" kern="50" dirty="0">
              <a:latin typeface="Times New Roman"/>
              <a:ea typeface="Times New Roman"/>
            </a:endParaRPr>
          </a:p>
          <a:p>
            <a:pPr indent="540385" algn="just">
              <a:spcAft>
                <a:spcPts val="0"/>
              </a:spcAft>
            </a:pPr>
            <a:endParaRPr lang="ru-RU" sz="1350" kern="50" dirty="0">
              <a:latin typeface="Times New Roman"/>
              <a:ea typeface="Times New Roman"/>
            </a:endParaRPr>
          </a:p>
          <a:p>
            <a:pPr indent="540385" algn="just">
              <a:spcAft>
                <a:spcPts val="0"/>
              </a:spcAft>
            </a:pPr>
            <a:endParaRPr lang="ru-RU" sz="1350" b="1" kern="50" dirty="0">
              <a:solidFill>
                <a:srgbClr val="FF0000"/>
              </a:solidFill>
              <a:latin typeface="Times New Roman"/>
              <a:ea typeface="Times New Roman"/>
            </a:endParaRPr>
          </a:p>
        </p:txBody>
      </p:sp>
    </p:spTree>
    <p:extLst>
      <p:ext uri="{BB962C8B-B14F-4D97-AF65-F5344CB8AC3E}">
        <p14:creationId xmlns:p14="http://schemas.microsoft.com/office/powerpoint/2010/main" val="1477573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dirty="0">
                <a:solidFill>
                  <a:srgbClr val="000000"/>
                </a:solidFill>
                <a:latin typeface="Times New Roman"/>
                <a:ea typeface="Times New Roman"/>
              </a:rPr>
              <a:t>Параграф 2. Порядок досрочного присвоения квалификационных категорий педагогам</a:t>
            </a: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b="1" kern="50" dirty="0">
              <a:solidFill>
                <a:srgbClr val="FF0000"/>
              </a:solidFill>
              <a:latin typeface="Times New Roman"/>
              <a:ea typeface="Times New Roman"/>
            </a:endParaRPr>
          </a:p>
          <a:p>
            <a:pPr indent="540385" algn="just">
              <a:spcAft>
                <a:spcPts val="0"/>
              </a:spcAft>
            </a:pPr>
            <a:r>
              <a:rPr lang="ru-RU" sz="1100" b="1" dirty="0">
                <a:solidFill>
                  <a:srgbClr val="FF0000"/>
                </a:solidFill>
                <a:latin typeface="Times New Roman"/>
                <a:ea typeface="Times New Roman"/>
              </a:rPr>
              <a:t> </a:t>
            </a:r>
            <a:r>
              <a:rPr lang="ru-RU" sz="1400" b="1" kern="50" dirty="0">
                <a:solidFill>
                  <a:srgbClr val="FF0000"/>
                </a:solidFill>
                <a:latin typeface="Times New Roman"/>
                <a:ea typeface="Times New Roman"/>
              </a:rPr>
              <a:t>114. Для досрочного присвоения квалификационной категории «педагог-исследователь» </a:t>
            </a:r>
            <a:r>
              <a:rPr lang="ru-RU" sz="1400" kern="50" dirty="0">
                <a:solidFill>
                  <a:srgbClr val="000000"/>
                </a:solidFill>
                <a:latin typeface="Times New Roman"/>
                <a:ea typeface="Times New Roman"/>
              </a:rPr>
              <a:t>участвуют педагоги при соответствии не менее шести следующим требованиям:</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являющиеся призерами или победителями конкурсов профессионального мастерства на республиканском, международном уровнях в соответствии с перечнем, утвержденным уполномоченным органом в области образования; </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подготовившие победителей или призеров олимпиад, конкурсов, соревнований на республиканском, международном уровнях в соответствии с перечнем, утвержденным уполномоченным органом в области образования; </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являющиеся авторами (соавторами)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в области образования;</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имеющие ученую степень кандидата наук/доктора или доктора </a:t>
            </a:r>
            <a:r>
              <a:rPr lang="ru-RU" sz="1400" kern="50" dirty="0" err="1">
                <a:solidFill>
                  <a:srgbClr val="000000"/>
                </a:solidFill>
                <a:latin typeface="Times New Roman"/>
                <a:ea typeface="Times New Roman"/>
              </a:rPr>
              <a:t>PhD</a:t>
            </a:r>
            <a:r>
              <a:rPr lang="ru-RU" sz="1400" kern="50" dirty="0">
                <a:solidFill>
                  <a:srgbClr val="000000"/>
                </a:solidFill>
                <a:latin typeface="Times New Roman"/>
                <a:ea typeface="Times New Roman"/>
              </a:rPr>
              <a:t> и стаж педагогической работы не менее трех лет;</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перешедшие на педагогическую работу с предприятия, профильной организации, имеющие стаж работы не менее трех лет;</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входящие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 </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подготовившие видео-, телеуроки, включенные для трансляции на телевидении области, страны;</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удостоенные звания «Лучший педагог» областного уровня;</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являющиеся участниками или призерами, или победителями Национальной премии «Учитель Казахстана»;</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подготовившие победителей или призеров республиканских или международных чемпионатов </a:t>
            </a:r>
            <a:r>
              <a:rPr lang="ru-RU" sz="1400" kern="50" dirty="0" err="1">
                <a:solidFill>
                  <a:srgbClr val="000000"/>
                </a:solidFill>
                <a:latin typeface="Times New Roman"/>
                <a:ea typeface="Times New Roman"/>
              </a:rPr>
              <a:t>уорлд</a:t>
            </a:r>
            <a:r>
              <a:rPr lang="ru-RU" sz="1400" kern="50" dirty="0">
                <a:solidFill>
                  <a:srgbClr val="000000"/>
                </a:solidFill>
                <a:latin typeface="Times New Roman"/>
                <a:ea typeface="Times New Roman"/>
              </a:rPr>
              <a:t> </a:t>
            </a:r>
            <a:r>
              <a:rPr lang="ru-RU" sz="1400" kern="50" dirty="0" err="1">
                <a:solidFill>
                  <a:srgbClr val="000000"/>
                </a:solidFill>
                <a:latin typeface="Times New Roman"/>
                <a:ea typeface="Times New Roman"/>
              </a:rPr>
              <a:t>скилс</a:t>
            </a:r>
            <a:r>
              <a:rPr lang="ru-RU" sz="1400" kern="50" dirty="0">
                <a:solidFill>
                  <a:srgbClr val="000000"/>
                </a:solidFill>
                <a:latin typeface="Times New Roman"/>
                <a:ea typeface="Times New Roman"/>
              </a:rPr>
              <a:t> (</a:t>
            </a:r>
            <a:r>
              <a:rPr lang="ru-RU" sz="1400" kern="50" dirty="0" err="1">
                <a:solidFill>
                  <a:srgbClr val="000000"/>
                </a:solidFill>
                <a:latin typeface="Times New Roman"/>
                <a:ea typeface="Times New Roman"/>
              </a:rPr>
              <a:t>WorldSkills</a:t>
            </a:r>
            <a:r>
              <a:rPr lang="ru-RU" sz="1400" kern="50" dirty="0">
                <a:solidFill>
                  <a:srgbClr val="000000"/>
                </a:solidFill>
                <a:latin typeface="Times New Roman"/>
                <a:ea typeface="Times New Roman"/>
              </a:rPr>
              <a:t>).                                                                                                                                                                                                                                                                                                                                                                                                                                                                                                                                                                                                                                                                                                                                                                                                                                                                                                                                                                                                                                                                                                                                                                                                                                                                                                                                                                                                                                                          </a:t>
            </a:r>
            <a:endParaRPr lang="ru-RU" sz="1200" kern="50" dirty="0">
              <a:latin typeface="Times New Roman"/>
              <a:ea typeface="Times New Roman"/>
            </a:endParaRPr>
          </a:p>
          <a:p>
            <a:pPr indent="449580">
              <a:spcAft>
                <a:spcPts val="0"/>
              </a:spcAft>
            </a:pPr>
            <a:endParaRPr lang="ru-RU" sz="1400" b="1" u="sng" kern="50" dirty="0">
              <a:latin typeface="Times New Roman"/>
              <a:ea typeface="Times New Roman"/>
            </a:endParaRPr>
          </a:p>
          <a:p>
            <a:pPr indent="540385" algn="just">
              <a:spcAft>
                <a:spcPts val="0"/>
              </a:spcAft>
            </a:pPr>
            <a:endParaRPr lang="ru-RU" sz="1400" b="1" kern="50" dirty="0">
              <a:solidFill>
                <a:srgbClr val="FF0000"/>
              </a:solidFill>
              <a:latin typeface="Times New Roman"/>
              <a:ea typeface="Times New Roman"/>
            </a:endParaRPr>
          </a:p>
        </p:txBody>
      </p:sp>
    </p:spTree>
    <p:extLst>
      <p:ext uri="{BB962C8B-B14F-4D97-AF65-F5344CB8AC3E}">
        <p14:creationId xmlns:p14="http://schemas.microsoft.com/office/powerpoint/2010/main" val="2154701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dirty="0">
                <a:solidFill>
                  <a:srgbClr val="000000"/>
                </a:solidFill>
                <a:latin typeface="Times New Roman"/>
                <a:ea typeface="Times New Roman"/>
              </a:rPr>
              <a:t>Параграф 2. Порядок досрочного присвоения квалификационных категорий педагогам</a:t>
            </a: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r>
              <a:rPr lang="ru-RU" sz="1400" b="1" kern="50" dirty="0">
                <a:solidFill>
                  <a:srgbClr val="FF0000"/>
                </a:solidFill>
                <a:latin typeface="Times New Roman"/>
                <a:ea typeface="Times New Roman"/>
              </a:rPr>
              <a:t>115. Для досрочного присвоения квалификационной категории «педагог-мастер» </a:t>
            </a:r>
            <a:r>
              <a:rPr lang="ru-RU" sz="1400" kern="50" dirty="0">
                <a:solidFill>
                  <a:srgbClr val="000000"/>
                </a:solidFill>
                <a:latin typeface="Times New Roman"/>
                <a:ea typeface="Times New Roman"/>
              </a:rPr>
              <a:t>участвуют педагоги при соответствии не менее шести следующим требованиям:</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подготовившие победителей или призеров олимпиад, конкурсов, соревнований на международном уровне в соответствии с перечнем, утвержденным уполномоченным органом в области образования;</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являющиеся победителями или призерами международных конкурсов профессионального мастерства в соответствии с перечнем, утвержденным уполномоченным органом в области образования;</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разработавшие авторские программы, получившие одобрение на Республиканском учебно-методическом совете при Национальной академии образования имени Ы. </a:t>
            </a:r>
            <a:r>
              <a:rPr lang="ru-RU" sz="1400" kern="50" dirty="0" err="1">
                <a:solidFill>
                  <a:srgbClr val="000000"/>
                </a:solidFill>
                <a:latin typeface="Times New Roman"/>
                <a:ea typeface="Times New Roman"/>
              </a:rPr>
              <a:t>Алтынсарина</a:t>
            </a:r>
            <a:r>
              <a:rPr lang="ru-RU" sz="1400" kern="50" dirty="0">
                <a:solidFill>
                  <a:srgbClr val="000000"/>
                </a:solidFill>
                <a:latin typeface="Times New Roman"/>
                <a:ea typeface="Times New Roman"/>
              </a:rPr>
              <a:t> или на Республиканском учебно-методическом совете при Департаменте технического и профессионального образования; </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являющиеся авторами (соавторами)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в области образования;</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участвовавшие в подготовке видео-, телеуроки, включенные для трансляции на телевидении страны;</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входящие в состав экспертов по экспертизе учебников, учебно-методических комплексов и учебно-методических пособий в соответствии с «Электронной базой экспертов» Республиканского научно-практического центра экспертизы содержания образования или рекомендованных Республиканским учебно-методическим советом при Департаменте технического и профессионального образования;</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имеющие ученую степень кандидата наук/доктора или доктора </a:t>
            </a:r>
            <a:r>
              <a:rPr lang="ru-RU" sz="1400" kern="50" dirty="0" err="1">
                <a:solidFill>
                  <a:srgbClr val="000000"/>
                </a:solidFill>
                <a:latin typeface="Times New Roman"/>
                <a:ea typeface="Times New Roman"/>
              </a:rPr>
              <a:t>PhD</a:t>
            </a:r>
            <a:r>
              <a:rPr lang="ru-RU" sz="1400" kern="50" dirty="0">
                <a:solidFill>
                  <a:srgbClr val="000000"/>
                </a:solidFill>
                <a:latin typeface="Times New Roman"/>
                <a:ea typeface="Times New Roman"/>
              </a:rPr>
              <a:t> и стаж педагогической работы не менее пяти лет;</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удостоенные звания «Лучший педагог» Республики Казахстан;</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являющиеся участниками или призерами, или победителями Национальной премии «Учитель Казахстана»;</a:t>
            </a:r>
            <a:endParaRPr lang="ru-RU" sz="1200" kern="50" dirty="0">
              <a:latin typeface="Times New Roman"/>
              <a:ea typeface="Times New Roman"/>
            </a:endParaRPr>
          </a:p>
          <a:p>
            <a:pPr indent="540385" algn="just">
              <a:spcAft>
                <a:spcPts val="0"/>
              </a:spcAft>
            </a:pPr>
            <a:r>
              <a:rPr lang="ru-RU" sz="1400" kern="50" dirty="0">
                <a:solidFill>
                  <a:srgbClr val="000000"/>
                </a:solidFill>
                <a:latin typeface="Times New Roman"/>
                <a:ea typeface="Times New Roman"/>
              </a:rPr>
              <a:t>подготовившие победителей или призеров международных чемпионатов </a:t>
            </a:r>
            <a:r>
              <a:rPr lang="ru-RU" sz="1400" kern="50" dirty="0" err="1">
                <a:solidFill>
                  <a:srgbClr val="000000"/>
                </a:solidFill>
                <a:latin typeface="Times New Roman"/>
                <a:ea typeface="Times New Roman"/>
              </a:rPr>
              <a:t>уорлд</a:t>
            </a:r>
            <a:r>
              <a:rPr lang="ru-RU" sz="1400" kern="50" dirty="0">
                <a:solidFill>
                  <a:srgbClr val="000000"/>
                </a:solidFill>
                <a:latin typeface="Times New Roman"/>
                <a:ea typeface="Times New Roman"/>
              </a:rPr>
              <a:t> </a:t>
            </a:r>
            <a:r>
              <a:rPr lang="ru-RU" sz="1400" kern="50" dirty="0" err="1">
                <a:solidFill>
                  <a:srgbClr val="000000"/>
                </a:solidFill>
                <a:latin typeface="Times New Roman"/>
                <a:ea typeface="Times New Roman"/>
              </a:rPr>
              <a:t>скилс</a:t>
            </a:r>
            <a:r>
              <a:rPr lang="ru-RU" sz="1400" kern="50" dirty="0">
                <a:solidFill>
                  <a:srgbClr val="000000"/>
                </a:solidFill>
                <a:latin typeface="Times New Roman"/>
                <a:ea typeface="Times New Roman"/>
              </a:rPr>
              <a:t> (</a:t>
            </a:r>
            <a:r>
              <a:rPr lang="ru-RU" sz="1400" kern="50" dirty="0" err="1">
                <a:solidFill>
                  <a:srgbClr val="000000"/>
                </a:solidFill>
                <a:latin typeface="Times New Roman"/>
                <a:ea typeface="Times New Roman"/>
              </a:rPr>
              <a:t>WorldSkills</a:t>
            </a:r>
            <a:r>
              <a:rPr lang="ru-RU" sz="1400" kern="50" dirty="0">
                <a:solidFill>
                  <a:srgbClr val="000000"/>
                </a:solidFill>
                <a:latin typeface="Times New Roman"/>
                <a:ea typeface="Times New Roman"/>
              </a:rPr>
              <a:t>).</a:t>
            </a:r>
          </a:p>
          <a:p>
            <a:pPr indent="540385" algn="just">
              <a:spcAft>
                <a:spcPts val="0"/>
              </a:spcAft>
            </a:pPr>
            <a:r>
              <a:rPr lang="ru-RU" sz="1400" b="1" u="sng" kern="50" dirty="0">
                <a:solidFill>
                  <a:srgbClr val="000000"/>
                </a:solidFill>
                <a:latin typeface="Times New Roman"/>
                <a:ea typeface="Times New Roman"/>
              </a:rPr>
              <a:t>116. При досрочной аттестации при принятии Комиссией решения </a:t>
            </a:r>
          </a:p>
          <a:p>
            <a:pPr indent="540385" algn="just">
              <a:spcAft>
                <a:spcPts val="0"/>
              </a:spcAft>
            </a:pPr>
            <a:r>
              <a:rPr lang="ru-RU" sz="1400" b="1" u="sng" kern="50" dirty="0">
                <a:solidFill>
                  <a:srgbClr val="000000"/>
                </a:solidFill>
                <a:latin typeface="Times New Roman"/>
                <a:ea typeface="Times New Roman"/>
              </a:rPr>
              <a:t>«не соответствует заявленной квалификационной </a:t>
            </a:r>
          </a:p>
          <a:p>
            <a:pPr indent="540385" algn="just">
              <a:spcAft>
                <a:spcPts val="0"/>
              </a:spcAft>
            </a:pPr>
            <a:r>
              <a:rPr lang="ru-RU" sz="1400" b="1" u="sng" kern="50" dirty="0">
                <a:solidFill>
                  <a:srgbClr val="000000"/>
                </a:solidFill>
                <a:latin typeface="Times New Roman"/>
                <a:ea typeface="Times New Roman"/>
              </a:rPr>
              <a:t>категории» сохраняется имеющаяся квалификационная </a:t>
            </a:r>
          </a:p>
          <a:p>
            <a:pPr indent="540385" algn="just">
              <a:spcAft>
                <a:spcPts val="0"/>
              </a:spcAft>
            </a:pPr>
            <a:r>
              <a:rPr lang="ru-RU" sz="1400" b="1" u="sng" kern="50" dirty="0">
                <a:solidFill>
                  <a:srgbClr val="000000"/>
                </a:solidFill>
                <a:latin typeface="Times New Roman"/>
                <a:ea typeface="Times New Roman"/>
              </a:rPr>
              <a:t>категория до завершения срока ее действия.</a:t>
            </a:r>
            <a:endParaRPr lang="ru-RU" sz="1400" b="1" kern="50" dirty="0">
              <a:solidFill>
                <a:srgbClr val="FF0000"/>
              </a:solidFill>
              <a:latin typeface="Times New Roman"/>
              <a:ea typeface="Times New Roman"/>
            </a:endParaRPr>
          </a:p>
        </p:txBody>
      </p:sp>
    </p:spTree>
    <p:extLst>
      <p:ext uri="{BB962C8B-B14F-4D97-AF65-F5344CB8AC3E}">
        <p14:creationId xmlns:p14="http://schemas.microsoft.com/office/powerpoint/2010/main" val="4006624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5000"/>
              </a:lnSpc>
              <a:spcAft>
                <a:spcPts val="1000"/>
              </a:spcAft>
            </a:pPr>
            <a:r>
              <a:rPr lang="ru-RU" sz="1600" b="1" dirty="0">
                <a:solidFill>
                  <a:srgbClr val="000000"/>
                </a:solidFill>
                <a:effectLst/>
                <a:latin typeface="Times New Roman" panose="02020603050405020304" pitchFamily="18" charset="0"/>
                <a:ea typeface="Times New Roman" panose="02020603050405020304" pitchFamily="18" charset="0"/>
              </a:rPr>
              <a:t>Параграф 3. Порядок присвоения квалификационной категории педагогам по упрощенному порядку</a:t>
            </a:r>
            <a:endParaRPr lang="ru-KZ" sz="1600" b="1" dirty="0">
              <a:solidFill>
                <a:srgbClr val="000000"/>
              </a:solidFill>
              <a:latin typeface="Times New Roman" panose="02020603050405020304" pitchFamily="18" charset="0"/>
              <a:ea typeface="Times New Roman" panose="02020603050405020304" pitchFamily="18" charset="0"/>
            </a:endParaRPr>
          </a:p>
          <a:p>
            <a:pPr>
              <a:lnSpc>
                <a:spcPct val="115000"/>
              </a:lnSpc>
              <a:spcAft>
                <a:spcPts val="1000"/>
              </a:spcAft>
            </a:pPr>
            <a:r>
              <a:rPr lang="ru-RU" sz="1050" dirty="0">
                <a:solidFill>
                  <a:srgbClr val="000000"/>
                </a:solidFill>
                <a:effectLst/>
                <a:latin typeface="Times New Roman" panose="02020603050405020304" pitchFamily="18" charset="0"/>
                <a:ea typeface="Times New Roman" panose="02020603050405020304" pitchFamily="18" charset="0"/>
              </a:rPr>
              <a:t>117. Лицам, вошедшим в Президентский кадровый резерв, выпускникам зарубежных организаций высшего и послевузовского образования, входящих в список рекомендованных для обучения по программе "</a:t>
            </a:r>
            <a:r>
              <a:rPr lang="ru-RU" sz="1050" dirty="0" err="1">
                <a:solidFill>
                  <a:srgbClr val="000000"/>
                </a:solidFill>
                <a:effectLst/>
                <a:latin typeface="Times New Roman" panose="02020603050405020304" pitchFamily="18" charset="0"/>
                <a:ea typeface="Times New Roman" panose="02020603050405020304" pitchFamily="18" charset="0"/>
              </a:rPr>
              <a:t>Болашақ</a:t>
            </a:r>
            <a:r>
              <a:rPr lang="ru-RU" sz="1050" dirty="0">
                <a:solidFill>
                  <a:srgbClr val="000000"/>
                </a:solidFill>
                <a:effectLst/>
                <a:latin typeface="Times New Roman" panose="02020603050405020304" pitchFamily="18" charset="0"/>
                <a:ea typeface="Times New Roman" panose="02020603050405020304" pitchFamily="18" charset="0"/>
              </a:rPr>
              <a:t>" в момент поступления, решением комиссии присваивается квалификационная категория "педагог-эксперт" без процедуры присвоения квалификационной категории в период не позднее пятилетнего срока после окончания организации высшего и послевузовского образования. Последующая аттестация проводится в сроки, определяемые настоящими Правилам</a:t>
            </a:r>
            <a:endParaRPr lang="ru-KZ" sz="1050" dirty="0">
              <a:solidFill>
                <a:srgbClr val="000000"/>
              </a:solidFill>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118. Квалификационная категория "педагог-модератор" присваивается без прохождения процедуры НКТ на основании личного заявления педагогам иностранных (английский, немецкий, французский) языков, имеющим сертификаты по методике </a:t>
            </a:r>
            <a:r>
              <a:rPr lang="ru-RU" sz="1050" dirty="0" err="1">
                <a:solidFill>
                  <a:srgbClr val="000000"/>
                </a:solidFill>
                <a:effectLst/>
                <a:latin typeface="Times New Roman" panose="02020603050405020304" pitchFamily="18" charset="0"/>
                <a:ea typeface="Times New Roman" panose="02020603050405020304" pitchFamily="18" charset="0"/>
              </a:rPr>
              <a:t>клил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CLIL</a:t>
            </a:r>
            <a:r>
              <a:rPr lang="ru-RU" sz="1050" dirty="0">
                <a:solidFill>
                  <a:srgbClr val="000000"/>
                </a:solidFill>
                <a:effectLst/>
                <a:latin typeface="Times New Roman" panose="02020603050405020304" pitchFamily="18" charset="0"/>
                <a:ea typeface="Times New Roman" panose="02020603050405020304" pitchFamily="18" charset="0"/>
              </a:rPr>
              <a:t>) (при наличии) и уровню владения иностранным языком:</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английский язык: </a:t>
            </a:r>
            <a:r>
              <a:rPr lang="ru-RU" sz="1050" dirty="0" err="1">
                <a:solidFill>
                  <a:srgbClr val="000000"/>
                </a:solidFill>
                <a:effectLst/>
                <a:latin typeface="Times New Roman" panose="02020603050405020304" pitchFamily="18" charset="0"/>
                <a:ea typeface="Times New Roman" panose="02020603050405020304" pitchFamily="18" charset="0"/>
              </a:rPr>
              <a:t>айелтс</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IELTS</a:t>
            </a:r>
            <a:r>
              <a:rPr lang="ru-RU" sz="1050" dirty="0">
                <a:solidFill>
                  <a:srgbClr val="000000"/>
                </a:solidFill>
                <a:effectLst/>
                <a:latin typeface="Times New Roman" panose="02020603050405020304" pitchFamily="18" charset="0"/>
                <a:ea typeface="Times New Roman" panose="02020603050405020304" pitchFamily="18" charset="0"/>
              </a:rPr>
              <a:t>) – 6,5 баллов; </a:t>
            </a:r>
            <a:r>
              <a:rPr lang="ru-RU" sz="1050" dirty="0" err="1">
                <a:solidFill>
                  <a:srgbClr val="000000"/>
                </a:solidFill>
                <a:effectLst/>
                <a:latin typeface="Times New Roman" panose="02020603050405020304" pitchFamily="18" charset="0"/>
                <a:ea typeface="Times New Roman" panose="02020603050405020304" pitchFamily="18" charset="0"/>
              </a:rPr>
              <a:t>тойфл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TOEFL</a:t>
            </a:r>
            <a:r>
              <a:rPr lang="ru-RU" sz="1050" dirty="0">
                <a:solidFill>
                  <a:srgbClr val="000000"/>
                </a:solidFill>
                <a:effectLst/>
                <a:latin typeface="Times New Roman" panose="02020603050405020304" pitchFamily="18" charset="0"/>
                <a:ea typeface="Times New Roman" panose="02020603050405020304" pitchFamily="18" charset="0"/>
              </a:rPr>
              <a:t>) – 60 - 65 баллов;</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французский язык: </a:t>
            </a:r>
            <a:r>
              <a:rPr lang="ru-RU" sz="1050" dirty="0" err="1">
                <a:solidFill>
                  <a:srgbClr val="000000"/>
                </a:solidFill>
                <a:effectLst/>
                <a:latin typeface="Times New Roman" panose="02020603050405020304" pitchFamily="18" charset="0"/>
                <a:ea typeface="Times New Roman" panose="02020603050405020304" pitchFamily="18" charset="0"/>
              </a:rPr>
              <a:t>дельф</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DELF</a:t>
            </a:r>
            <a:r>
              <a:rPr lang="ru-RU" sz="1050" dirty="0">
                <a:solidFill>
                  <a:srgbClr val="000000"/>
                </a:solidFill>
                <a:effectLst/>
                <a:latin typeface="Times New Roman" panose="02020603050405020304" pitchFamily="18" charset="0"/>
                <a:ea typeface="Times New Roman" panose="02020603050405020304" pitchFamily="18" charset="0"/>
              </a:rPr>
              <a:t>) – С1;</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немецкий язык: </a:t>
            </a:r>
            <a:r>
              <a:rPr lang="ru-RU" sz="1050" dirty="0" err="1">
                <a:solidFill>
                  <a:srgbClr val="000000"/>
                </a:solidFill>
                <a:effectLst/>
                <a:latin typeface="Times New Roman" panose="02020603050405020304" pitchFamily="18" charset="0"/>
                <a:ea typeface="Times New Roman" panose="02020603050405020304" pitchFamily="18" charset="0"/>
              </a:rPr>
              <a:t>гесэ</a:t>
            </a:r>
            <a:r>
              <a:rPr lang="ru-RU" sz="1050" dirty="0">
                <a:solidFill>
                  <a:srgbClr val="000000"/>
                </a:solidFill>
                <a:effectLst/>
                <a:latin typeface="Times New Roman" panose="02020603050405020304" pitchFamily="18" charset="0"/>
                <a:ea typeface="Times New Roman" panose="02020603050405020304" pitchFamily="18" charset="0"/>
              </a:rPr>
              <a:t> </a:t>
            </a:r>
            <a:r>
              <a:rPr lang="ru-RU" sz="1050" dirty="0" err="1">
                <a:solidFill>
                  <a:srgbClr val="000000"/>
                </a:solidFill>
                <a:effectLst/>
                <a:latin typeface="Times New Roman" panose="02020603050405020304" pitchFamily="18" charset="0"/>
                <a:ea typeface="Times New Roman" panose="02020603050405020304" pitchFamily="18" charset="0"/>
              </a:rPr>
              <a:t>цэтификат</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Goethe </a:t>
            </a:r>
            <a:r>
              <a:rPr lang="en-US" sz="1050" dirty="0" err="1">
                <a:solidFill>
                  <a:srgbClr val="000000"/>
                </a:solidFill>
                <a:effectLst/>
                <a:latin typeface="Times New Roman" panose="02020603050405020304" pitchFamily="18" charset="0"/>
                <a:ea typeface="Times New Roman" panose="02020603050405020304" pitchFamily="18" charset="0"/>
              </a:rPr>
              <a:t>Zertifikat</a:t>
            </a:r>
            <a:r>
              <a:rPr lang="ru-RU" sz="1050" dirty="0">
                <a:solidFill>
                  <a:srgbClr val="000000"/>
                </a:solidFill>
                <a:effectLst/>
                <a:latin typeface="Times New Roman" panose="02020603050405020304" pitchFamily="18" charset="0"/>
                <a:ea typeface="Times New Roman" panose="02020603050405020304" pitchFamily="18" charset="0"/>
              </a:rPr>
              <a:t>) – С1.</a:t>
            </a:r>
            <a:endParaRPr lang="ru-KZ" sz="1050" dirty="0">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119. Квалификационная категория "педагог-эксперт" присваивается без прохождения процедуры НКТ на основании личного заявления педагогам иностранных (английский, немецкий, французский) языков, имеющим сертификаты по методике </a:t>
            </a:r>
            <a:r>
              <a:rPr lang="ru-RU" sz="1050" dirty="0" err="1">
                <a:solidFill>
                  <a:srgbClr val="000000"/>
                </a:solidFill>
                <a:effectLst/>
                <a:latin typeface="Times New Roman" panose="02020603050405020304" pitchFamily="18" charset="0"/>
                <a:ea typeface="Times New Roman" panose="02020603050405020304" pitchFamily="18" charset="0"/>
              </a:rPr>
              <a:t>клил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CLIL</a:t>
            </a:r>
            <a:r>
              <a:rPr lang="ru-RU" sz="1050" dirty="0">
                <a:solidFill>
                  <a:srgbClr val="000000"/>
                </a:solidFill>
                <a:effectLst/>
                <a:latin typeface="Times New Roman" panose="02020603050405020304" pitchFamily="18" charset="0"/>
                <a:ea typeface="Times New Roman" panose="02020603050405020304" pitchFamily="18" charset="0"/>
              </a:rPr>
              <a:t>) (при наличии) и уровню владения иностранным языком:</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английский язык: </a:t>
            </a:r>
            <a:r>
              <a:rPr lang="ru-RU" sz="1050" dirty="0" err="1">
                <a:solidFill>
                  <a:srgbClr val="000000"/>
                </a:solidFill>
                <a:effectLst/>
                <a:latin typeface="Times New Roman" panose="02020603050405020304" pitchFamily="18" charset="0"/>
                <a:ea typeface="Times New Roman" panose="02020603050405020304" pitchFamily="18" charset="0"/>
              </a:rPr>
              <a:t>айелтс</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IELTS</a:t>
            </a:r>
            <a:r>
              <a:rPr lang="ru-RU" sz="1050" dirty="0">
                <a:solidFill>
                  <a:srgbClr val="000000"/>
                </a:solidFill>
                <a:effectLst/>
                <a:latin typeface="Times New Roman" panose="02020603050405020304" pitchFamily="18" charset="0"/>
                <a:ea typeface="Times New Roman" panose="02020603050405020304" pitchFamily="18" charset="0"/>
              </a:rPr>
              <a:t>) – 6,5 баллов; </a:t>
            </a:r>
            <a:r>
              <a:rPr lang="ru-RU" sz="1050" dirty="0" err="1">
                <a:solidFill>
                  <a:srgbClr val="000000"/>
                </a:solidFill>
                <a:effectLst/>
                <a:latin typeface="Times New Roman" panose="02020603050405020304" pitchFamily="18" charset="0"/>
                <a:ea typeface="Times New Roman" panose="02020603050405020304" pitchFamily="18" charset="0"/>
              </a:rPr>
              <a:t>тойфл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TOEFL</a:t>
            </a:r>
            <a:r>
              <a:rPr lang="ru-RU" sz="1050" dirty="0">
                <a:solidFill>
                  <a:srgbClr val="000000"/>
                </a:solidFill>
                <a:effectLst/>
                <a:latin typeface="Times New Roman" panose="02020603050405020304" pitchFamily="18" charset="0"/>
                <a:ea typeface="Times New Roman" panose="02020603050405020304" pitchFamily="18" charset="0"/>
              </a:rPr>
              <a:t>) – 66 - 78 баллов;</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французский язык: </a:t>
            </a:r>
            <a:r>
              <a:rPr lang="ru-RU" sz="1050" dirty="0" err="1">
                <a:solidFill>
                  <a:srgbClr val="000000"/>
                </a:solidFill>
                <a:effectLst/>
                <a:latin typeface="Times New Roman" panose="02020603050405020304" pitchFamily="18" charset="0"/>
                <a:ea typeface="Times New Roman" panose="02020603050405020304" pitchFamily="18" charset="0"/>
              </a:rPr>
              <a:t>дельф</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DELF</a:t>
            </a:r>
            <a:r>
              <a:rPr lang="ru-RU" sz="1050" dirty="0">
                <a:solidFill>
                  <a:srgbClr val="000000"/>
                </a:solidFill>
                <a:effectLst/>
                <a:latin typeface="Times New Roman" panose="02020603050405020304" pitchFamily="18" charset="0"/>
                <a:ea typeface="Times New Roman" panose="02020603050405020304" pitchFamily="18" charset="0"/>
              </a:rPr>
              <a:t>) – С1;</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немецкий язык: </a:t>
            </a:r>
            <a:r>
              <a:rPr lang="ru-RU" sz="1050" dirty="0" err="1">
                <a:solidFill>
                  <a:srgbClr val="000000"/>
                </a:solidFill>
                <a:effectLst/>
                <a:latin typeface="Times New Roman" panose="02020603050405020304" pitchFamily="18" charset="0"/>
                <a:ea typeface="Times New Roman" panose="02020603050405020304" pitchFamily="18" charset="0"/>
              </a:rPr>
              <a:t>гесэ</a:t>
            </a:r>
            <a:r>
              <a:rPr lang="ru-RU" sz="1050" dirty="0">
                <a:solidFill>
                  <a:srgbClr val="000000"/>
                </a:solidFill>
                <a:effectLst/>
                <a:latin typeface="Times New Roman" panose="02020603050405020304" pitchFamily="18" charset="0"/>
                <a:ea typeface="Times New Roman" panose="02020603050405020304" pitchFamily="18" charset="0"/>
              </a:rPr>
              <a:t> </a:t>
            </a:r>
            <a:r>
              <a:rPr lang="ru-RU" sz="1050" dirty="0" err="1">
                <a:solidFill>
                  <a:srgbClr val="000000"/>
                </a:solidFill>
                <a:effectLst/>
                <a:latin typeface="Times New Roman" panose="02020603050405020304" pitchFamily="18" charset="0"/>
                <a:ea typeface="Times New Roman" panose="02020603050405020304" pitchFamily="18" charset="0"/>
              </a:rPr>
              <a:t>цэтификат</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Goethe </a:t>
            </a:r>
            <a:r>
              <a:rPr lang="en-US" sz="1050" dirty="0" err="1">
                <a:solidFill>
                  <a:srgbClr val="000000"/>
                </a:solidFill>
                <a:effectLst/>
                <a:latin typeface="Times New Roman" panose="02020603050405020304" pitchFamily="18" charset="0"/>
                <a:ea typeface="Times New Roman" panose="02020603050405020304" pitchFamily="18" charset="0"/>
              </a:rPr>
              <a:t>Zertifikat</a:t>
            </a:r>
            <a:r>
              <a:rPr lang="ru-RU" sz="1050" dirty="0">
                <a:solidFill>
                  <a:srgbClr val="000000"/>
                </a:solidFill>
                <a:effectLst/>
                <a:latin typeface="Times New Roman" panose="02020603050405020304" pitchFamily="18" charset="0"/>
                <a:ea typeface="Times New Roman" panose="02020603050405020304" pitchFamily="18" charset="0"/>
              </a:rPr>
              <a:t>) – С1.</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120. Квалификационная категория "педагог-исследователь" присваивается без прохождения процедуры НКТ на основании личного заявления педагогам иностранных (английский, немецкий, французский) языков, имеющим сертификаты по методике </a:t>
            </a:r>
            <a:r>
              <a:rPr lang="ru-RU" sz="1050" dirty="0" err="1">
                <a:solidFill>
                  <a:srgbClr val="000000"/>
                </a:solidFill>
                <a:effectLst/>
                <a:latin typeface="Times New Roman" panose="02020603050405020304" pitchFamily="18" charset="0"/>
                <a:ea typeface="Times New Roman" panose="02020603050405020304" pitchFamily="18" charset="0"/>
              </a:rPr>
              <a:t>клил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CLIL</a:t>
            </a:r>
            <a:r>
              <a:rPr lang="ru-RU" sz="1050" dirty="0">
                <a:solidFill>
                  <a:srgbClr val="000000"/>
                </a:solidFill>
                <a:effectLst/>
                <a:latin typeface="Times New Roman" panose="02020603050405020304" pitchFamily="18" charset="0"/>
                <a:ea typeface="Times New Roman" panose="02020603050405020304" pitchFamily="18" charset="0"/>
              </a:rPr>
              <a:t>) (при наличии) и уровню владения иностранным языком:</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английский язык: </a:t>
            </a:r>
            <a:r>
              <a:rPr lang="ru-RU" sz="1050" dirty="0" err="1">
                <a:solidFill>
                  <a:srgbClr val="000000"/>
                </a:solidFill>
                <a:effectLst/>
                <a:latin typeface="Times New Roman" panose="02020603050405020304" pitchFamily="18" charset="0"/>
                <a:ea typeface="Times New Roman" panose="02020603050405020304" pitchFamily="18" charset="0"/>
              </a:rPr>
              <a:t>айелтс</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IELTS</a:t>
            </a:r>
            <a:r>
              <a:rPr lang="ru-RU" sz="1050" dirty="0">
                <a:solidFill>
                  <a:srgbClr val="000000"/>
                </a:solidFill>
                <a:effectLst/>
                <a:latin typeface="Times New Roman" panose="02020603050405020304" pitchFamily="18" charset="0"/>
                <a:ea typeface="Times New Roman" panose="02020603050405020304" pitchFamily="18" charset="0"/>
              </a:rPr>
              <a:t>) – 7 баллов; </a:t>
            </a:r>
            <a:r>
              <a:rPr lang="ru-RU" sz="1050" dirty="0" err="1">
                <a:solidFill>
                  <a:srgbClr val="000000"/>
                </a:solidFill>
                <a:effectLst/>
                <a:latin typeface="Times New Roman" panose="02020603050405020304" pitchFamily="18" charset="0"/>
                <a:ea typeface="Times New Roman" panose="02020603050405020304" pitchFamily="18" charset="0"/>
              </a:rPr>
              <a:t>тойфл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TOEFL</a:t>
            </a:r>
            <a:r>
              <a:rPr lang="ru-RU" sz="1050" dirty="0">
                <a:solidFill>
                  <a:srgbClr val="000000"/>
                </a:solidFill>
                <a:effectLst/>
                <a:latin typeface="Times New Roman" panose="02020603050405020304" pitchFamily="18" charset="0"/>
                <a:ea typeface="Times New Roman" panose="02020603050405020304" pitchFamily="18" charset="0"/>
              </a:rPr>
              <a:t>) – 79 - 95 баллов;</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французский язык: </a:t>
            </a:r>
            <a:r>
              <a:rPr lang="ru-RU" sz="1050" dirty="0" err="1">
                <a:solidFill>
                  <a:srgbClr val="000000"/>
                </a:solidFill>
                <a:effectLst/>
                <a:latin typeface="Times New Roman" panose="02020603050405020304" pitchFamily="18" charset="0"/>
                <a:ea typeface="Times New Roman" panose="02020603050405020304" pitchFamily="18" charset="0"/>
              </a:rPr>
              <a:t>дельф</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DELF</a:t>
            </a:r>
            <a:r>
              <a:rPr lang="ru-RU" sz="1050" dirty="0">
                <a:solidFill>
                  <a:srgbClr val="000000"/>
                </a:solidFill>
                <a:effectLst/>
                <a:latin typeface="Times New Roman" panose="02020603050405020304" pitchFamily="18" charset="0"/>
                <a:ea typeface="Times New Roman" panose="02020603050405020304" pitchFamily="18" charset="0"/>
              </a:rPr>
              <a:t>) – С2;</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немецкий язык: </a:t>
            </a:r>
            <a:r>
              <a:rPr lang="ru-RU" sz="1050" dirty="0" err="1">
                <a:solidFill>
                  <a:srgbClr val="000000"/>
                </a:solidFill>
                <a:effectLst/>
                <a:latin typeface="Times New Roman" panose="02020603050405020304" pitchFamily="18" charset="0"/>
                <a:ea typeface="Times New Roman" panose="02020603050405020304" pitchFamily="18" charset="0"/>
              </a:rPr>
              <a:t>гесэ</a:t>
            </a:r>
            <a:r>
              <a:rPr lang="ru-RU" sz="1050" dirty="0">
                <a:solidFill>
                  <a:srgbClr val="000000"/>
                </a:solidFill>
                <a:effectLst/>
                <a:latin typeface="Times New Roman" panose="02020603050405020304" pitchFamily="18" charset="0"/>
                <a:ea typeface="Times New Roman" panose="02020603050405020304" pitchFamily="18" charset="0"/>
              </a:rPr>
              <a:t> </a:t>
            </a:r>
            <a:r>
              <a:rPr lang="ru-RU" sz="1050" dirty="0" err="1">
                <a:solidFill>
                  <a:srgbClr val="000000"/>
                </a:solidFill>
                <a:effectLst/>
                <a:latin typeface="Times New Roman" panose="02020603050405020304" pitchFamily="18" charset="0"/>
                <a:ea typeface="Times New Roman" panose="02020603050405020304" pitchFamily="18" charset="0"/>
              </a:rPr>
              <a:t>цэтификат</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Goethe </a:t>
            </a:r>
            <a:r>
              <a:rPr lang="en-US" sz="1050" dirty="0" err="1">
                <a:solidFill>
                  <a:srgbClr val="000000"/>
                </a:solidFill>
                <a:effectLst/>
                <a:latin typeface="Times New Roman" panose="02020603050405020304" pitchFamily="18" charset="0"/>
                <a:ea typeface="Times New Roman" panose="02020603050405020304" pitchFamily="18" charset="0"/>
              </a:rPr>
              <a:t>Zertifikat</a:t>
            </a:r>
            <a:r>
              <a:rPr lang="ru-RU" sz="1050" dirty="0">
                <a:solidFill>
                  <a:srgbClr val="000000"/>
                </a:solidFill>
                <a:effectLst/>
                <a:latin typeface="Times New Roman" panose="02020603050405020304" pitchFamily="18" charset="0"/>
                <a:ea typeface="Times New Roman" panose="02020603050405020304" pitchFamily="18" charset="0"/>
              </a:rPr>
              <a:t>) – С2.</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121. Квалификационная категория "педагог-мастер" присваивается без прохождения НКТ на основании личного заявления педагогам иностранных (английский, немецкий, французский) языков, имеющим сертификаты по методике </a:t>
            </a:r>
            <a:r>
              <a:rPr lang="ru-RU" sz="1050" dirty="0" err="1">
                <a:solidFill>
                  <a:srgbClr val="000000"/>
                </a:solidFill>
                <a:effectLst/>
                <a:latin typeface="Times New Roman" panose="02020603050405020304" pitchFamily="18" charset="0"/>
                <a:ea typeface="Times New Roman" panose="02020603050405020304" pitchFamily="18" charset="0"/>
              </a:rPr>
              <a:t>клил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CLIL</a:t>
            </a:r>
            <a:r>
              <a:rPr lang="ru-RU" sz="1050" dirty="0">
                <a:solidFill>
                  <a:srgbClr val="000000"/>
                </a:solidFill>
                <a:effectLst/>
                <a:latin typeface="Times New Roman" panose="02020603050405020304" pitchFamily="18" charset="0"/>
                <a:ea typeface="Times New Roman" panose="02020603050405020304" pitchFamily="18" charset="0"/>
              </a:rPr>
              <a:t>) (при наличии) и уровню владения иностранным языком:</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английский язык: </a:t>
            </a:r>
            <a:r>
              <a:rPr lang="ru-RU" sz="1050" dirty="0" err="1">
                <a:solidFill>
                  <a:srgbClr val="000000"/>
                </a:solidFill>
                <a:effectLst/>
                <a:latin typeface="Times New Roman" panose="02020603050405020304" pitchFamily="18" charset="0"/>
                <a:ea typeface="Times New Roman" panose="02020603050405020304" pitchFamily="18" charset="0"/>
              </a:rPr>
              <a:t>айелтс</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IELTS</a:t>
            </a:r>
            <a:r>
              <a:rPr lang="ru-RU" sz="1050" dirty="0">
                <a:solidFill>
                  <a:srgbClr val="000000"/>
                </a:solidFill>
                <a:effectLst/>
                <a:latin typeface="Times New Roman" panose="02020603050405020304" pitchFamily="18" charset="0"/>
                <a:ea typeface="Times New Roman" panose="02020603050405020304" pitchFamily="18" charset="0"/>
              </a:rPr>
              <a:t>) –7,5 баллов; </a:t>
            </a:r>
            <a:r>
              <a:rPr lang="ru-RU" sz="1050" dirty="0" err="1">
                <a:solidFill>
                  <a:srgbClr val="000000"/>
                </a:solidFill>
                <a:effectLst/>
                <a:latin typeface="Times New Roman" panose="02020603050405020304" pitchFamily="18" charset="0"/>
                <a:ea typeface="Times New Roman" panose="02020603050405020304" pitchFamily="18" charset="0"/>
              </a:rPr>
              <a:t>тойфл</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TOEFL</a:t>
            </a:r>
            <a:r>
              <a:rPr lang="ru-RU" sz="1050" dirty="0">
                <a:solidFill>
                  <a:srgbClr val="000000"/>
                </a:solidFill>
                <a:effectLst/>
                <a:latin typeface="Times New Roman" panose="02020603050405020304" pitchFamily="18" charset="0"/>
                <a:ea typeface="Times New Roman" panose="02020603050405020304" pitchFamily="18" charset="0"/>
              </a:rPr>
              <a:t>) – 96 - 110 баллов;</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французский язык: </a:t>
            </a:r>
            <a:r>
              <a:rPr lang="ru-RU" sz="1050" dirty="0" err="1">
                <a:solidFill>
                  <a:srgbClr val="000000"/>
                </a:solidFill>
                <a:effectLst/>
                <a:latin typeface="Times New Roman" panose="02020603050405020304" pitchFamily="18" charset="0"/>
                <a:ea typeface="Times New Roman" panose="02020603050405020304" pitchFamily="18" charset="0"/>
              </a:rPr>
              <a:t>дельф</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DELF</a:t>
            </a:r>
            <a:r>
              <a:rPr lang="ru-RU" sz="1050" dirty="0">
                <a:solidFill>
                  <a:srgbClr val="000000"/>
                </a:solidFill>
                <a:effectLst/>
                <a:latin typeface="Times New Roman" panose="02020603050405020304" pitchFamily="18" charset="0"/>
                <a:ea typeface="Times New Roman" panose="02020603050405020304" pitchFamily="18" charset="0"/>
              </a:rPr>
              <a:t>) – С2;</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немецкий язык: </a:t>
            </a:r>
            <a:r>
              <a:rPr lang="ru-RU" sz="1050" dirty="0" err="1">
                <a:solidFill>
                  <a:srgbClr val="000000"/>
                </a:solidFill>
                <a:effectLst/>
                <a:latin typeface="Times New Roman" panose="02020603050405020304" pitchFamily="18" charset="0"/>
                <a:ea typeface="Times New Roman" panose="02020603050405020304" pitchFamily="18" charset="0"/>
              </a:rPr>
              <a:t>гесэ</a:t>
            </a:r>
            <a:r>
              <a:rPr lang="ru-RU" sz="1050" dirty="0">
                <a:solidFill>
                  <a:srgbClr val="000000"/>
                </a:solidFill>
                <a:effectLst/>
                <a:latin typeface="Times New Roman" panose="02020603050405020304" pitchFamily="18" charset="0"/>
                <a:ea typeface="Times New Roman" panose="02020603050405020304" pitchFamily="18" charset="0"/>
              </a:rPr>
              <a:t> </a:t>
            </a:r>
            <a:r>
              <a:rPr lang="ru-RU" sz="1050" dirty="0" err="1">
                <a:solidFill>
                  <a:srgbClr val="000000"/>
                </a:solidFill>
                <a:effectLst/>
                <a:latin typeface="Times New Roman" panose="02020603050405020304" pitchFamily="18" charset="0"/>
                <a:ea typeface="Times New Roman" panose="02020603050405020304" pitchFamily="18" charset="0"/>
              </a:rPr>
              <a:t>цэтификат</a:t>
            </a:r>
            <a:r>
              <a:rPr lang="ru-RU" sz="1050" dirty="0">
                <a:solidFill>
                  <a:srgbClr val="000000"/>
                </a:solidFill>
                <a:effectLst/>
                <a:latin typeface="Times New Roman" panose="02020603050405020304" pitchFamily="18" charset="0"/>
                <a:ea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rPr>
              <a:t>Goethe </a:t>
            </a:r>
            <a:r>
              <a:rPr lang="en-US" sz="1050" dirty="0" err="1">
                <a:solidFill>
                  <a:srgbClr val="000000"/>
                </a:solidFill>
                <a:effectLst/>
                <a:latin typeface="Times New Roman" panose="02020603050405020304" pitchFamily="18" charset="0"/>
                <a:ea typeface="Times New Roman" panose="02020603050405020304" pitchFamily="18" charset="0"/>
              </a:rPr>
              <a:t>Zertifikat</a:t>
            </a:r>
            <a:r>
              <a:rPr lang="ru-RU" sz="1050" dirty="0">
                <a:solidFill>
                  <a:srgbClr val="000000"/>
                </a:solidFill>
                <a:effectLst/>
                <a:latin typeface="Times New Roman" panose="02020603050405020304" pitchFamily="18" charset="0"/>
                <a:ea typeface="Times New Roman" panose="02020603050405020304" pitchFamily="18" charset="0"/>
              </a:rPr>
              <a:t>) – С2.</a:t>
            </a:r>
            <a:endParaRPr lang="ru-RU" sz="1050" dirty="0">
              <a:effectLst/>
              <a:latin typeface="Times New Roman" panose="02020603050405020304" pitchFamily="18" charset="0"/>
              <a:ea typeface="Times New Roman" panose="02020603050405020304" pitchFamily="18" charset="0"/>
            </a:endParaRPr>
          </a:p>
          <a:p>
            <a:pPr algn="just">
              <a:lnSpc>
                <a:spcPct val="115000"/>
              </a:lnSpc>
            </a:pPr>
            <a:r>
              <a:rPr lang="en-US" sz="1050" dirty="0">
                <a:solidFill>
                  <a:srgbClr val="000000"/>
                </a:solidFill>
                <a:effectLst/>
                <a:latin typeface="Times New Roman" panose="02020603050405020304" pitchFamily="18" charset="0"/>
                <a:ea typeface="Times New Roman" panose="02020603050405020304" pitchFamily="18" charset="0"/>
              </a:rPr>
              <a:t>     </a:t>
            </a:r>
            <a:r>
              <a:rPr lang="ru-RU" sz="1050" dirty="0">
                <a:solidFill>
                  <a:srgbClr val="000000"/>
                </a:solidFill>
                <a:effectLst/>
                <a:latin typeface="Times New Roman" panose="02020603050405020304" pitchFamily="18" charset="0"/>
                <a:ea typeface="Times New Roman" panose="02020603050405020304" pitchFamily="18" charset="0"/>
              </a:rPr>
              <a:t> 122. Педагоги иностранных языков, не имеющие вышеназванные сертификаты, проходят процедуру присвоения квалификационной категории на общих основаниях.</a:t>
            </a:r>
            <a:endParaRPr lang="ru-RU" sz="1050" dirty="0">
              <a:effectLst/>
              <a:latin typeface="Times New Roman" panose="02020603050405020304" pitchFamily="18" charset="0"/>
              <a:ea typeface="Times New Roman" panose="02020603050405020304" pitchFamily="18" charset="0"/>
            </a:endParaRPr>
          </a:p>
          <a:p>
            <a:pPr>
              <a:lnSpc>
                <a:spcPct val="115000"/>
              </a:lnSpc>
              <a:spcAft>
                <a:spcPts val="1000"/>
              </a:spcAft>
            </a:pPr>
            <a:endParaRPr lang="ru-RU" sz="1800" dirty="0">
              <a:effectLst/>
              <a:latin typeface="Times New Roman" panose="02020603050405020304" pitchFamily="18" charset="0"/>
              <a:ea typeface="Times New Roman" panose="02020603050405020304" pitchFamily="18" charset="0"/>
            </a:endParaRPr>
          </a:p>
          <a:p>
            <a:pPr indent="540385" algn="ctr">
              <a:spcAft>
                <a:spcPts val="0"/>
              </a:spcAft>
            </a:pP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spTree>
    <p:extLst>
      <p:ext uri="{BB962C8B-B14F-4D97-AF65-F5344CB8AC3E}">
        <p14:creationId xmlns:p14="http://schemas.microsoft.com/office/powerpoint/2010/main" val="329148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23" name="CustomShape 3"/>
          <p:cNvSpPr/>
          <p:nvPr/>
        </p:nvSpPr>
        <p:spPr>
          <a:xfrm>
            <a:off x="-8130" y="371763"/>
            <a:ext cx="9044626" cy="140105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r>
              <a:rPr lang="ru-RU" sz="1400" kern="50" spc="10" dirty="0">
                <a:solidFill>
                  <a:srgbClr val="000000"/>
                </a:solidFill>
                <a:latin typeface="Times New Roman"/>
                <a:ea typeface="Times New Roman"/>
              </a:rPr>
              <a:t>15. </a:t>
            </a:r>
            <a:r>
              <a:rPr lang="ru-RU" sz="1400" dirty="0">
                <a:latin typeface="Times New Roman" panose="02020603050405020304" pitchFamily="18" charset="0"/>
                <a:cs typeface="Times New Roman" panose="02020603050405020304" pitchFamily="18" charset="0"/>
              </a:rPr>
              <a:t>Аттестация включает в себя следующие этапы:</a:t>
            </a:r>
          </a:p>
          <a:p>
            <a:pPr indent="540385" algn="just">
              <a:spcAft>
                <a:spcPts val="0"/>
              </a:spcAft>
            </a:pPr>
            <a:r>
              <a:rPr lang="ru-RU" sz="1400" dirty="0">
                <a:latin typeface="Times New Roman" panose="02020603050405020304" pitchFamily="18" charset="0"/>
                <a:cs typeface="Times New Roman" panose="02020603050405020304" pitchFamily="18" charset="0"/>
              </a:rPr>
              <a:t>для педагогов: </a:t>
            </a:r>
          </a:p>
          <a:p>
            <a:pPr marL="342900" lvl="0" indent="-342900" algn="just">
              <a:spcAft>
                <a:spcPts val="0"/>
              </a:spcAft>
              <a:buFont typeface="+mj-lt"/>
              <a:buAutoNum type="arabicParenR"/>
            </a:pPr>
            <a:r>
              <a:rPr lang="ru-RU" sz="1400" dirty="0">
                <a:latin typeface="Times New Roman" panose="02020603050405020304" pitchFamily="18" charset="0"/>
                <a:cs typeface="Times New Roman" panose="02020603050405020304" pitchFamily="18" charset="0"/>
              </a:rPr>
              <a:t>НКТ; </a:t>
            </a:r>
          </a:p>
          <a:p>
            <a:pPr marL="342900" lvl="0" indent="-342900" algn="just">
              <a:spcAft>
                <a:spcPts val="0"/>
              </a:spcAft>
              <a:buFont typeface="+mj-lt"/>
              <a:buAutoNum type="arabicParenR"/>
            </a:pPr>
            <a:r>
              <a:rPr lang="ru-RU" sz="1400" b="1" dirty="0">
                <a:solidFill>
                  <a:srgbClr val="FF0000"/>
                </a:solidFill>
                <a:latin typeface="Times New Roman" panose="02020603050405020304" pitchFamily="18" charset="0"/>
                <a:cs typeface="Times New Roman" panose="02020603050405020304" pitchFamily="18" charset="0"/>
              </a:rPr>
              <a:t>эссе</a:t>
            </a:r>
            <a:r>
              <a:rPr lang="ru-RU" sz="1400" dirty="0">
                <a:latin typeface="Times New Roman" panose="02020603050405020304" pitchFamily="18" charset="0"/>
                <a:cs typeface="Times New Roman" panose="02020603050405020304" pitchFamily="18" charset="0"/>
              </a:rPr>
              <a:t>;</a:t>
            </a:r>
          </a:p>
          <a:p>
            <a:pPr marL="342900" lvl="0" indent="-342900" algn="just">
              <a:spcAft>
                <a:spcPts val="0"/>
              </a:spcAft>
              <a:buFont typeface="+mj-lt"/>
              <a:buAutoNum type="arabicParenR"/>
            </a:pPr>
            <a:r>
              <a:rPr lang="ru-RU" sz="1400" dirty="0">
                <a:latin typeface="Times New Roman" panose="02020603050405020304" pitchFamily="18" charset="0"/>
                <a:cs typeface="Times New Roman" panose="02020603050405020304" pitchFamily="18" charset="0"/>
              </a:rPr>
              <a:t>квалификационная оценка; </a:t>
            </a:r>
          </a:p>
          <a:p>
            <a:r>
              <a:rPr lang="en-US" sz="1400" dirty="0">
                <a:latin typeface="Times New Roman" panose="02020603050405020304" pitchFamily="18" charset="0"/>
                <a:cs typeface="Times New Roman" panose="02020603050405020304" pitchFamily="18" charset="0"/>
              </a:rPr>
              <a:t>4)   </a:t>
            </a:r>
            <a:r>
              <a:rPr lang="ru-RU" sz="1400" dirty="0">
                <a:latin typeface="Times New Roman" panose="02020603050405020304" pitchFamily="18" charset="0"/>
                <a:cs typeface="Times New Roman" panose="02020603050405020304" pitchFamily="18" charset="0"/>
              </a:rPr>
              <a:t>комплексное аналитическое обобщение результатов деятельности</a:t>
            </a:r>
            <a:endParaRPr lang="kk-KZ" sz="1400" dirty="0">
              <a:latin typeface="Times New Roman" panose="02020603050405020304" pitchFamily="18" charset="0"/>
              <a:cs typeface="Times New Roman" panose="02020603050405020304" pitchFamily="18" charset="0"/>
            </a:endParaRPr>
          </a:p>
          <a:p>
            <a:pPr algn="just"/>
            <a:r>
              <a:rPr lang="ru-RU" sz="1400" dirty="0">
                <a:latin typeface="Times New Roman" panose="02020603050405020304" pitchFamily="18" charset="0"/>
                <a:cs typeface="Times New Roman" panose="02020603050405020304" pitchFamily="18" charset="0"/>
              </a:rPr>
              <a:t>для заместителей руководителя организаций образования, заместителей руководителя и методистов методических кабинетов (центров):</a:t>
            </a:r>
          </a:p>
          <a:p>
            <a:pPr algn="just"/>
            <a:r>
              <a:rPr lang="ru-RU" sz="1400" dirty="0">
                <a:latin typeface="Times New Roman" panose="02020603050405020304" pitchFamily="18" charset="0"/>
                <a:cs typeface="Times New Roman" panose="02020603050405020304" pitchFamily="18" charset="0"/>
              </a:rPr>
              <a:t>      1) квалификационная оценка;</a:t>
            </a:r>
          </a:p>
          <a:p>
            <a:pPr algn="just"/>
            <a:r>
              <a:rPr lang="ru-RU" sz="1400" dirty="0">
                <a:latin typeface="Times New Roman" panose="02020603050405020304" pitchFamily="18" charset="0"/>
                <a:cs typeface="Times New Roman" panose="02020603050405020304" pitchFamily="18" charset="0"/>
              </a:rPr>
              <a:t>      2) комплексное аналитическое обобщение результатов деятельности;</a:t>
            </a:r>
          </a:p>
          <a:p>
            <a:pPr algn="just"/>
            <a:r>
              <a:rPr lang="ru-RU" sz="1400" dirty="0">
                <a:latin typeface="Times New Roman" panose="02020603050405020304" pitchFamily="18" charset="0"/>
                <a:cs typeface="Times New Roman" panose="02020603050405020304" pitchFamily="18" charset="0"/>
              </a:rPr>
              <a:t>      3) собеседование на заседании аттестационной комиссии с презентацией результатов деятельности (при несовпадении оценки </a:t>
            </a:r>
            <a:r>
              <a:rPr lang="ru-RU" sz="1400" dirty="0" err="1">
                <a:latin typeface="Times New Roman" panose="02020603050405020304" pitchFamily="18" charset="0"/>
                <a:cs typeface="Times New Roman" panose="02020603050405020304" pitchFamily="18" charset="0"/>
              </a:rPr>
              <a:t>самооценивания</a:t>
            </a:r>
            <a:r>
              <a:rPr lang="ru-RU" sz="1400" dirty="0">
                <a:latin typeface="Times New Roman" panose="02020603050405020304" pitchFamily="18" charset="0"/>
                <a:cs typeface="Times New Roman" panose="02020603050405020304" pitchFamily="18" charset="0"/>
              </a:rPr>
              <a:t> и оценки комиссии);</a:t>
            </a:r>
          </a:p>
          <a:p>
            <a:pPr algn="just"/>
            <a:r>
              <a:rPr lang="ru-RU" sz="1400" dirty="0">
                <a:latin typeface="Times New Roman" panose="02020603050405020304" pitchFamily="18" charset="0"/>
                <a:cs typeface="Times New Roman" panose="02020603050405020304" pitchFamily="18" charset="0"/>
              </a:rPr>
              <a:t>      для руководителей организаций образования и методических кабинетов (центров):</a:t>
            </a:r>
          </a:p>
          <a:p>
            <a:pPr algn="just"/>
            <a:r>
              <a:rPr lang="ru-RU" sz="1400" dirty="0">
                <a:latin typeface="Times New Roman" panose="02020603050405020304" pitchFamily="18" charset="0"/>
                <a:cs typeface="Times New Roman" panose="02020603050405020304" pitchFamily="18" charset="0"/>
              </a:rPr>
              <a:t>      1) НКТ;</a:t>
            </a:r>
          </a:p>
          <a:p>
            <a:pPr algn="just"/>
            <a:r>
              <a:rPr lang="ru-RU" sz="1400" dirty="0">
                <a:latin typeface="Times New Roman" panose="02020603050405020304" pitchFamily="18" charset="0"/>
                <a:cs typeface="Times New Roman" panose="02020603050405020304" pitchFamily="18" charset="0"/>
              </a:rPr>
              <a:t>      2) квалификационная оценка;</a:t>
            </a:r>
          </a:p>
          <a:p>
            <a:pPr algn="just"/>
            <a:r>
              <a:rPr lang="ru-RU" sz="1400" dirty="0">
                <a:latin typeface="Times New Roman" panose="02020603050405020304" pitchFamily="18" charset="0"/>
                <a:cs typeface="Times New Roman" panose="02020603050405020304" pitchFamily="18" charset="0"/>
              </a:rPr>
              <a:t>      3) комплексное аналитическое обобщение результатов деятельности;</a:t>
            </a:r>
          </a:p>
          <a:p>
            <a:pPr algn="just"/>
            <a:r>
              <a:rPr lang="ru-RU" sz="1400" dirty="0">
                <a:latin typeface="Times New Roman" panose="02020603050405020304" pitchFamily="18" charset="0"/>
                <a:cs typeface="Times New Roman" panose="02020603050405020304" pitchFamily="18" charset="0"/>
              </a:rPr>
              <a:t>      4) собеседование на заседании Комиссии с презентацией результатов деятельности (при несовпадении оценки </a:t>
            </a:r>
            <a:r>
              <a:rPr lang="ru-RU" sz="1400" dirty="0" err="1">
                <a:latin typeface="Times New Roman" panose="02020603050405020304" pitchFamily="18" charset="0"/>
                <a:cs typeface="Times New Roman" panose="02020603050405020304" pitchFamily="18" charset="0"/>
              </a:rPr>
              <a:t>самооценивания</a:t>
            </a:r>
            <a:r>
              <a:rPr lang="ru-RU" sz="1400" dirty="0">
                <a:latin typeface="Times New Roman" panose="02020603050405020304" pitchFamily="18" charset="0"/>
                <a:cs typeface="Times New Roman" panose="02020603050405020304" pitchFamily="18" charset="0"/>
              </a:rPr>
              <a:t> и оценки комиссии).</a:t>
            </a:r>
          </a:p>
          <a:p>
            <a:pPr algn="just"/>
            <a:endParaRPr lang="en-US" sz="1400" dirty="0">
              <a:latin typeface="Times New Roman" panose="02020603050405020304" pitchFamily="18" charset="0"/>
              <a:cs typeface="Times New Roman" panose="02020603050405020304" pitchFamily="18" charset="0"/>
            </a:endParaRPr>
          </a:p>
          <a:p>
            <a:pPr algn="just"/>
            <a:endParaRPr lang="kk-KZ" sz="1400" dirty="0">
              <a:latin typeface="Times New Roman" panose="02020603050405020304" pitchFamily="18" charset="0"/>
              <a:cs typeface="Times New Roman" panose="02020603050405020304" pitchFamily="18" charset="0"/>
            </a:endParaRPr>
          </a:p>
          <a:p>
            <a:endParaRPr lang="kk-KZ" sz="1400" b="1" dirty="0"/>
          </a:p>
          <a:p>
            <a:endParaRPr lang="kk-KZ" sz="1400" b="1" dirty="0"/>
          </a:p>
          <a:p>
            <a:pPr marL="361950"/>
            <a:endParaRPr lang="ru-RU" sz="1400" b="1" dirty="0"/>
          </a:p>
          <a:p>
            <a:pPr algn="ctr">
              <a:lnSpc>
                <a:spcPts val="1000"/>
              </a:lnSpc>
            </a:pPr>
            <a:endParaRPr lang="en-US" sz="1400" spc="-1" dirty="0">
              <a:solidFill>
                <a:srgbClr val="C00000"/>
              </a:solidFill>
              <a:latin typeface="Arial Narrow" panose="020B0606020202030204" pitchFamily="34" charset="0"/>
            </a:endParaRPr>
          </a:p>
        </p:txBody>
      </p:sp>
      <p:sp>
        <p:nvSpPr>
          <p:cNvPr id="13" name="CustomShape 3"/>
          <p:cNvSpPr/>
          <p:nvPr/>
        </p:nvSpPr>
        <p:spPr>
          <a:xfrm>
            <a:off x="1907704" y="48108"/>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ru-RU" b="1" kern="50" spc="10" dirty="0">
                <a:solidFill>
                  <a:srgbClr val="000000"/>
                </a:solidFill>
                <a:latin typeface="Times New Roman"/>
                <a:ea typeface="Times New Roman"/>
              </a:rPr>
              <a:t>Глава 2. Порядок прохождения аттестации </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7" name="CustomShape 3"/>
          <p:cNvSpPr/>
          <p:nvPr/>
        </p:nvSpPr>
        <p:spPr>
          <a:xfrm>
            <a:off x="1259632" y="4581128"/>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99371" y="3717032"/>
            <a:ext cx="8937125" cy="31559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0"/>
              </a:spcAft>
            </a:pPr>
            <a:endParaRPr lang="en-US" spc="10" dirty="0">
              <a:solidFill>
                <a:srgbClr val="000000"/>
              </a:solidFill>
              <a:latin typeface="Times New Roman"/>
              <a:ea typeface="Times New Roman"/>
            </a:endParaRPr>
          </a:p>
          <a:p>
            <a:pPr algn="just">
              <a:spcAft>
                <a:spcPts val="0"/>
              </a:spcAft>
            </a:pPr>
            <a:endParaRPr lang="en-US" spc="10" dirty="0">
              <a:solidFill>
                <a:srgbClr val="000000"/>
              </a:solidFill>
              <a:latin typeface="Times New Roman"/>
              <a:ea typeface="Times New Roman"/>
            </a:endParaRPr>
          </a:p>
          <a:p>
            <a:pPr algn="just">
              <a:spcAft>
                <a:spcPts val="0"/>
              </a:spcAft>
            </a:pPr>
            <a:r>
              <a:rPr lang="kk-KZ" sz="1400" spc="10" dirty="0">
                <a:solidFill>
                  <a:srgbClr val="000000"/>
                </a:solidFill>
                <a:latin typeface="Times New Roman"/>
                <a:ea typeface="Times New Roman"/>
              </a:rPr>
              <a:t>16. На первом этапе аттестации проводится НКТ. </a:t>
            </a:r>
            <a:endParaRPr lang="kk-KZ" sz="1400" b="1" dirty="0">
              <a:latin typeface="Times New Roman" panose="02020603050405020304" pitchFamily="18" charset="0"/>
              <a:cs typeface="Times New Roman" panose="02020603050405020304" pitchFamily="18" charset="0"/>
            </a:endParaRPr>
          </a:p>
          <a:p>
            <a:endParaRPr lang="kk-KZ" sz="1400" b="1" dirty="0"/>
          </a:p>
          <a:p>
            <a:pPr algn="just">
              <a:spcAft>
                <a:spcPts val="0"/>
              </a:spcAft>
            </a:pPr>
            <a:endParaRPr lang="en-US" sz="1400" dirty="0">
              <a:latin typeface="Times New Roman" panose="02020603050405020304" pitchFamily="18" charset="0"/>
              <a:cs typeface="Times New Roman" panose="02020603050405020304" pitchFamily="18" charset="0"/>
            </a:endParaRPr>
          </a:p>
          <a:p>
            <a:pPr algn="just">
              <a:spcAft>
                <a:spcPts val="0"/>
              </a:spcAft>
            </a:pPr>
            <a:endParaRPr lang="en-US" sz="1400" dirty="0">
              <a:latin typeface="Times New Roman" panose="02020603050405020304" pitchFamily="18" charset="0"/>
              <a:cs typeface="Times New Roman" panose="02020603050405020304" pitchFamily="18" charset="0"/>
            </a:endParaRPr>
          </a:p>
          <a:p>
            <a:pPr algn="just">
              <a:spcAft>
                <a:spcPts val="0"/>
              </a:spcAft>
            </a:pPr>
            <a:r>
              <a:rPr lang="ru-RU" sz="1400" dirty="0">
                <a:latin typeface="Times New Roman" panose="02020603050405020304" pitchFamily="18" charset="0"/>
                <a:cs typeface="Times New Roman" panose="02020603050405020304" pitchFamily="18" charset="0"/>
              </a:rPr>
              <a:t>21. НКТ проходят: </a:t>
            </a:r>
          </a:p>
          <a:p>
            <a:pPr algn="just">
              <a:spcAft>
                <a:spcPts val="0"/>
              </a:spcAft>
            </a:pPr>
            <a:r>
              <a:rPr lang="ru-RU" sz="1400" dirty="0">
                <a:latin typeface="Times New Roman" panose="02020603050405020304" pitchFamily="18" charset="0"/>
                <a:cs typeface="Times New Roman" panose="02020603050405020304" pitchFamily="18" charset="0"/>
              </a:rPr>
              <a:t>педагоги:0</a:t>
            </a:r>
          </a:p>
          <a:p>
            <a:pPr algn="just">
              <a:spcAft>
                <a:spcPts val="0"/>
              </a:spcAft>
            </a:pPr>
            <a:r>
              <a:rPr lang="ru-RU" sz="1400" dirty="0">
                <a:latin typeface="Times New Roman" panose="02020603050405020304" pitchFamily="18" charset="0"/>
                <a:cs typeface="Times New Roman" panose="02020603050405020304" pitchFamily="18" charset="0"/>
              </a:rPr>
              <a:t>1 (один) раз в календарный год – бесплатно;</a:t>
            </a:r>
          </a:p>
          <a:p>
            <a:pPr algn="just">
              <a:spcAft>
                <a:spcPts val="0"/>
              </a:spcAft>
            </a:pPr>
            <a:r>
              <a:rPr lang="ru-RU" sz="1400" dirty="0">
                <a:latin typeface="Times New Roman" panose="02020603050405020304" pitchFamily="18" charset="0"/>
                <a:cs typeface="Times New Roman" panose="02020603050405020304" pitchFamily="18" charset="0"/>
              </a:rPr>
              <a:t>повторно 1 (один) раз на платной основе в течение календарного года; </a:t>
            </a:r>
          </a:p>
          <a:p>
            <a:pPr algn="just">
              <a:spcAft>
                <a:spcPts val="0"/>
              </a:spcAft>
            </a:pPr>
            <a:r>
              <a:rPr lang="ru-RU" sz="1400" dirty="0">
                <a:latin typeface="Times New Roman" panose="02020603050405020304" pitchFamily="18" charset="0"/>
                <a:cs typeface="Times New Roman" panose="02020603050405020304" pitchFamily="18" charset="0"/>
              </a:rPr>
              <a:t>педагоги, претендующие на досрочную аттестацию 1 (один) раз в течение календарного года – бесплатно; </a:t>
            </a:r>
          </a:p>
          <a:p>
            <a:r>
              <a:rPr lang="ru-RU" sz="1400" dirty="0">
                <a:latin typeface="Times New Roman" panose="02020603050405020304" pitchFamily="18" charset="0"/>
                <a:cs typeface="Times New Roman" panose="02020603050405020304" pitchFamily="18" charset="0"/>
              </a:rPr>
              <a:t>пробные (по желанию педагога) – на платной основе в течение календарного года</a:t>
            </a:r>
          </a:p>
          <a:p>
            <a:endParaRPr lang="ru-RU" sz="1600" dirty="0">
              <a:latin typeface="Times New Roman" panose="02020603050405020304" pitchFamily="18" charset="0"/>
              <a:cs typeface="Times New Roman" panose="02020603050405020304" pitchFamily="18" charset="0"/>
            </a:endParaRPr>
          </a:p>
          <a:p>
            <a:endParaRPr lang="kk-KZ"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algn="ctr">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2106810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b="1" dirty="0">
                <a:latin typeface="Times New Roman" panose="02020603050405020304" pitchFamily="18" charset="0"/>
                <a:cs typeface="Times New Roman" panose="02020603050405020304" pitchFamily="18" charset="0"/>
              </a:rPr>
              <a:t>Шкала перевода процентов в баллы</a:t>
            </a:r>
          </a:p>
          <a:p>
            <a:pPr algn="just"/>
            <a:r>
              <a:rPr lang="ru-RU" b="1" i="1" dirty="0">
                <a:latin typeface="Times New Roman" panose="02020603050405020304" pitchFamily="18" charset="0"/>
                <a:cs typeface="Times New Roman" panose="02020603050405020304" pitchFamily="18" charset="0"/>
              </a:rPr>
              <a:t>Для педагогов дошкольных организаций воспитания и обучения</a:t>
            </a:r>
          </a:p>
          <a:p>
            <a:pPr algn="just"/>
            <a:endParaRPr lang="kk-KZ" b="1" i="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4" name="Таблица 3">
            <a:extLst>
              <a:ext uri="{FF2B5EF4-FFF2-40B4-BE49-F238E27FC236}">
                <a16:creationId xmlns:a16="http://schemas.microsoft.com/office/drawing/2014/main" id="{2E3F3306-60AD-4F7F-B85A-E9C23278BA3F}"/>
              </a:ext>
            </a:extLst>
          </p:cNvPr>
          <p:cNvGraphicFramePr>
            <a:graphicFrameLocks noGrp="1"/>
          </p:cNvGraphicFramePr>
          <p:nvPr>
            <p:extLst>
              <p:ext uri="{D42A27DB-BD31-4B8C-83A1-F6EECF244321}">
                <p14:modId xmlns:p14="http://schemas.microsoft.com/office/powerpoint/2010/main" val="4110183989"/>
              </p:ext>
            </p:extLst>
          </p:nvPr>
        </p:nvGraphicFramePr>
        <p:xfrm>
          <a:off x="211449" y="996866"/>
          <a:ext cx="8712968" cy="4661979"/>
        </p:xfrm>
        <a:graphic>
          <a:graphicData uri="http://schemas.openxmlformats.org/drawingml/2006/table">
            <a:tbl>
              <a:tblPr firstRow="1" firstCol="1" bandRow="1">
                <a:tableStyleId>{5C22544A-7EE6-4342-B048-85BDC9FD1C3A}</a:tableStyleId>
              </a:tblPr>
              <a:tblGrid>
                <a:gridCol w="1048183">
                  <a:extLst>
                    <a:ext uri="{9D8B030D-6E8A-4147-A177-3AD203B41FA5}">
                      <a16:colId xmlns:a16="http://schemas.microsoft.com/office/drawing/2014/main" val="2820623376"/>
                    </a:ext>
                  </a:extLst>
                </a:gridCol>
                <a:gridCol w="2160240">
                  <a:extLst>
                    <a:ext uri="{9D8B030D-6E8A-4147-A177-3AD203B41FA5}">
                      <a16:colId xmlns:a16="http://schemas.microsoft.com/office/drawing/2014/main" val="692260867"/>
                    </a:ext>
                  </a:extLst>
                </a:gridCol>
                <a:gridCol w="1447637">
                  <a:extLst>
                    <a:ext uri="{9D8B030D-6E8A-4147-A177-3AD203B41FA5}">
                      <a16:colId xmlns:a16="http://schemas.microsoft.com/office/drawing/2014/main" val="1220672973"/>
                    </a:ext>
                  </a:extLst>
                </a:gridCol>
                <a:gridCol w="2368747">
                  <a:extLst>
                    <a:ext uri="{9D8B030D-6E8A-4147-A177-3AD203B41FA5}">
                      <a16:colId xmlns:a16="http://schemas.microsoft.com/office/drawing/2014/main" val="1123863543"/>
                    </a:ext>
                  </a:extLst>
                </a:gridCol>
                <a:gridCol w="1688161">
                  <a:extLst>
                    <a:ext uri="{9D8B030D-6E8A-4147-A177-3AD203B41FA5}">
                      <a16:colId xmlns:a16="http://schemas.microsoft.com/office/drawing/2014/main" val="4065655444"/>
                    </a:ext>
                  </a:extLst>
                </a:gridCol>
              </a:tblGrid>
              <a:tr h="433659">
                <a:tc>
                  <a:txBody>
                    <a:bodyPr/>
                    <a:lstStyle/>
                    <a:p>
                      <a:pPr marL="12700" algn="just">
                        <a:lnSpc>
                          <a:spcPct val="115000"/>
                        </a:lnSpc>
                        <a:spcAft>
                          <a:spcPts val="100"/>
                        </a:spcAft>
                      </a:pPr>
                      <a:r>
                        <a:rPr lang="en-US" sz="1400" dirty="0" err="1">
                          <a:effectLst/>
                        </a:rPr>
                        <a:t>Категории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err="1">
                          <a:effectLst/>
                        </a:rPr>
                        <a:t>Блок</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err="1">
                          <a:effectLst/>
                        </a:rPr>
                        <a:t>Баллы</a:t>
                      </a:r>
                      <a:r>
                        <a:rPr lang="en-US" sz="1400" dirty="0">
                          <a:effectLst/>
                        </a:rPr>
                        <a:t> </a:t>
                      </a:r>
                      <a:r>
                        <a:rPr lang="en-US" sz="1400" dirty="0" err="1">
                          <a:effectLst/>
                        </a:rPr>
                        <a:t>по</a:t>
                      </a:r>
                      <a:r>
                        <a:rPr lang="en-US" sz="1400" dirty="0">
                          <a:effectLst/>
                        </a:rPr>
                        <a:t> </a:t>
                      </a:r>
                      <a:r>
                        <a:rPr lang="en-US" sz="1400" dirty="0" err="1">
                          <a:effectLst/>
                        </a:rPr>
                        <a:t>предметам</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Для прохождения квалификационного теста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ru-RU" sz="1400">
                          <a:effectLst/>
                        </a:rPr>
                        <a:t>Для прохождения квалификационного теста (баллы)</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3215266410"/>
                  </a:ext>
                </a:extLst>
              </a:tr>
              <a:tr h="290472">
                <a:tc rowSpan="2">
                  <a:txBody>
                    <a:bodyPr/>
                    <a:lstStyle/>
                    <a:p>
                      <a:pPr marL="12700" algn="just">
                        <a:lnSpc>
                          <a:spcPct val="115000"/>
                        </a:lnSpc>
                        <a:spcAft>
                          <a:spcPts val="100"/>
                        </a:spcAft>
                      </a:pPr>
                      <a:r>
                        <a:rPr lang="en-US" sz="1400">
                          <a:effectLst/>
                        </a:rPr>
                        <a:t>Педагог-</a:t>
                      </a:r>
                      <a:endParaRPr lang="ru-RU" sz="1400">
                        <a:effectLst/>
                      </a:endParaRPr>
                    </a:p>
                    <a:p>
                      <a:pPr marL="12700" algn="just">
                        <a:lnSpc>
                          <a:spcPct val="115000"/>
                        </a:lnSpc>
                        <a:spcAft>
                          <a:spcPts val="100"/>
                        </a:spcAft>
                      </a:pPr>
                      <a:r>
                        <a:rPr lang="en-US" sz="1400">
                          <a:effectLst/>
                        </a:rPr>
                        <a:t>модератор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err="1">
                          <a:effectLst/>
                        </a:rPr>
                        <a:t>Дошкольная</a:t>
                      </a:r>
                      <a:r>
                        <a:rPr lang="en-US" sz="1400" dirty="0">
                          <a:effectLst/>
                        </a:rPr>
                        <a:t> </a:t>
                      </a:r>
                      <a:r>
                        <a:rPr lang="en-US" sz="1400" dirty="0" err="1">
                          <a:effectLst/>
                        </a:rPr>
                        <a:t>педагогика</a:t>
                      </a:r>
                      <a:r>
                        <a:rPr lang="en-US" sz="1400" dirty="0">
                          <a:effectLst/>
                        </a:rPr>
                        <a:t> и </a:t>
                      </a:r>
                      <a:r>
                        <a:rPr lang="en-US" sz="1400" dirty="0" err="1">
                          <a:effectLst/>
                        </a:rPr>
                        <a:t>психология</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30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60%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18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4025931060"/>
                  </a:ext>
                </a:extLst>
              </a:tr>
              <a:tr h="290472">
                <a:tc vMerge="1">
                  <a:txBody>
                    <a:bodyPr/>
                    <a:lstStyle/>
                    <a:p>
                      <a:endParaRPr lang="ru-RU"/>
                    </a:p>
                  </a:txBody>
                  <a:tcPr/>
                </a:tc>
                <a:tc>
                  <a:txBody>
                    <a:bodyPr/>
                    <a:lstStyle/>
                    <a:p>
                      <a:pPr marL="12700" algn="just">
                        <a:lnSpc>
                          <a:spcPct val="115000"/>
                        </a:lnSpc>
                        <a:spcAft>
                          <a:spcPts val="100"/>
                        </a:spcAft>
                      </a:pPr>
                      <a:r>
                        <a:rPr lang="en-US" sz="1400">
                          <a:effectLst/>
                        </a:rPr>
                        <a:t> </a:t>
                      </a:r>
                      <a:r>
                        <a:rPr lang="ru-RU" sz="1400">
                          <a:effectLst/>
                        </a:rPr>
                        <a:t>Методика дошкольного воспитания и обучения"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30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40%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12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2753039906"/>
                  </a:ext>
                </a:extLst>
              </a:tr>
              <a:tr h="290472">
                <a:tc rowSpan="2">
                  <a:txBody>
                    <a:bodyPr/>
                    <a:lstStyle/>
                    <a:p>
                      <a:pPr marL="12700" algn="just">
                        <a:lnSpc>
                          <a:spcPct val="115000"/>
                        </a:lnSpc>
                        <a:spcAft>
                          <a:spcPts val="100"/>
                        </a:spcAft>
                      </a:pPr>
                      <a:r>
                        <a:rPr lang="en-US" sz="1400">
                          <a:effectLst/>
                        </a:rPr>
                        <a:t>Педагог-</a:t>
                      </a:r>
                      <a:endParaRPr lang="ru-RU" sz="1400">
                        <a:effectLst/>
                      </a:endParaRPr>
                    </a:p>
                    <a:p>
                      <a:pPr marL="12700" algn="just">
                        <a:lnSpc>
                          <a:spcPct val="115000"/>
                        </a:lnSpc>
                        <a:spcAft>
                          <a:spcPts val="100"/>
                        </a:spcAft>
                      </a:pPr>
                      <a:r>
                        <a:rPr lang="en-US" sz="1400">
                          <a:effectLst/>
                        </a:rPr>
                        <a:t>эксперт</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Дошкольная педагогика и психология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70%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21</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552131358"/>
                  </a:ext>
                </a:extLst>
              </a:tr>
              <a:tr h="290472">
                <a:tc vMerge="1">
                  <a:txBody>
                    <a:bodyPr/>
                    <a:lstStyle/>
                    <a:p>
                      <a:endParaRPr lang="ru-RU"/>
                    </a:p>
                  </a:txBody>
                  <a:tcPr/>
                </a:tc>
                <a:tc>
                  <a:txBody>
                    <a:bodyPr/>
                    <a:lstStyle/>
                    <a:p>
                      <a:pPr marL="12700" algn="just">
                        <a:lnSpc>
                          <a:spcPct val="115000"/>
                        </a:lnSpc>
                        <a:spcAft>
                          <a:spcPts val="100"/>
                        </a:spcAft>
                      </a:pPr>
                      <a:r>
                        <a:rPr lang="ru-RU" sz="1400">
                          <a:effectLst/>
                        </a:rPr>
                        <a:t> Методика дошкольного воспитания и обучения"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50%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3743743288"/>
                  </a:ext>
                </a:extLst>
              </a:tr>
              <a:tr h="290472">
                <a:tc rowSpan="2">
                  <a:txBody>
                    <a:bodyPr/>
                    <a:lstStyle/>
                    <a:p>
                      <a:pPr marL="12700" algn="just">
                        <a:lnSpc>
                          <a:spcPct val="115000"/>
                        </a:lnSpc>
                        <a:spcAft>
                          <a:spcPts val="100"/>
                        </a:spcAft>
                      </a:pPr>
                      <a:r>
                        <a:rPr lang="en-US" sz="1400">
                          <a:effectLst/>
                        </a:rPr>
                        <a:t>Педагог-</a:t>
                      </a:r>
                      <a:endParaRPr lang="ru-RU" sz="1400">
                        <a:effectLst/>
                      </a:endParaRPr>
                    </a:p>
                    <a:p>
                      <a:pPr marL="12700" algn="just">
                        <a:lnSpc>
                          <a:spcPct val="115000"/>
                        </a:lnSpc>
                        <a:spcAft>
                          <a:spcPts val="100"/>
                        </a:spcAft>
                      </a:pPr>
                      <a:r>
                        <a:rPr lang="en-US" sz="1400">
                          <a:effectLst/>
                        </a:rPr>
                        <a:t>исследователь</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Дошкольная педагогика и психология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80%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24</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4108375071"/>
                  </a:ext>
                </a:extLst>
              </a:tr>
              <a:tr h="290472">
                <a:tc vMerge="1">
                  <a:txBody>
                    <a:bodyPr/>
                    <a:lstStyle/>
                    <a:p>
                      <a:endParaRPr lang="ru-RU"/>
                    </a:p>
                  </a:txBody>
                  <a:tcPr/>
                </a:tc>
                <a:tc>
                  <a:txBody>
                    <a:bodyPr/>
                    <a:lstStyle/>
                    <a:p>
                      <a:pPr marL="12700" algn="just">
                        <a:lnSpc>
                          <a:spcPct val="115000"/>
                        </a:lnSpc>
                        <a:spcAft>
                          <a:spcPts val="100"/>
                        </a:spcAft>
                      </a:pPr>
                      <a:r>
                        <a:rPr lang="en-US" sz="1400">
                          <a:effectLst/>
                        </a:rPr>
                        <a:t> </a:t>
                      </a:r>
                      <a:r>
                        <a:rPr lang="ru-RU" sz="1400">
                          <a:effectLst/>
                        </a:rPr>
                        <a:t>Методика дошкольного воспитания и обучения"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60%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18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1279401251"/>
                  </a:ext>
                </a:extLst>
              </a:tr>
              <a:tr h="487805">
                <a:tc rowSpan="2">
                  <a:txBody>
                    <a:bodyPr/>
                    <a:lstStyle/>
                    <a:p>
                      <a:pPr marL="12700" algn="just">
                        <a:lnSpc>
                          <a:spcPct val="115000"/>
                        </a:lnSpc>
                        <a:spcAft>
                          <a:spcPts val="100"/>
                        </a:spcAft>
                      </a:pPr>
                      <a:r>
                        <a:rPr lang="en-US" sz="1400">
                          <a:effectLst/>
                        </a:rPr>
                        <a:t>Педагог-</a:t>
                      </a:r>
                      <a:endParaRPr lang="ru-RU" sz="1400">
                        <a:effectLst/>
                      </a:endParaRPr>
                    </a:p>
                    <a:p>
                      <a:pPr marL="12700" algn="just">
                        <a:lnSpc>
                          <a:spcPct val="115000"/>
                        </a:lnSpc>
                        <a:spcAft>
                          <a:spcPts val="100"/>
                        </a:spcAft>
                      </a:pPr>
                      <a:r>
                        <a:rPr lang="en-US" sz="1400">
                          <a:effectLst/>
                        </a:rPr>
                        <a:t>мастер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Дошкольная педагогика и психология</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90%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27</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2646704586"/>
                  </a:ext>
                </a:extLst>
              </a:tr>
              <a:tr h="290472">
                <a:tc vMerge="1">
                  <a:txBody>
                    <a:bodyPr/>
                    <a:lstStyle/>
                    <a:p>
                      <a:endParaRPr lang="ru-RU"/>
                    </a:p>
                  </a:txBody>
                  <a:tcPr/>
                </a:tc>
                <a:tc>
                  <a:txBody>
                    <a:bodyPr/>
                    <a:lstStyle/>
                    <a:p>
                      <a:pPr marL="12700" algn="just">
                        <a:lnSpc>
                          <a:spcPct val="115000"/>
                        </a:lnSpc>
                        <a:spcAft>
                          <a:spcPts val="100"/>
                        </a:spcAft>
                      </a:pPr>
                      <a:r>
                        <a:rPr lang="ru-RU" sz="1400">
                          <a:effectLst/>
                        </a:rPr>
                        <a:t> Методика дошкольного воспитания и обучения"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70%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tc>
                  <a:txBody>
                    <a:bodyPr/>
                    <a:lstStyle/>
                    <a:p>
                      <a:pPr marL="12700" algn="just">
                        <a:lnSpc>
                          <a:spcPct val="115000"/>
                        </a:lnSpc>
                        <a:spcAft>
                          <a:spcPts val="100"/>
                        </a:spcAft>
                      </a:pPr>
                      <a:r>
                        <a:rPr lang="en-US" sz="1400" dirty="0">
                          <a:effectLst/>
                        </a:rPr>
                        <a:t>21</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782" marR="7782" marT="7782" marB="7782" anchor="ctr"/>
                </a:tc>
                <a:extLst>
                  <a:ext uri="{0D108BD9-81ED-4DB2-BD59-A6C34878D82A}">
                    <a16:rowId xmlns:a16="http://schemas.microsoft.com/office/drawing/2014/main" val="2127313986"/>
                  </a:ext>
                </a:extLst>
              </a:tr>
            </a:tbl>
          </a:graphicData>
        </a:graphic>
      </p:graphicFrame>
    </p:spTree>
    <p:extLst>
      <p:ext uri="{BB962C8B-B14F-4D97-AF65-F5344CB8AC3E}">
        <p14:creationId xmlns:p14="http://schemas.microsoft.com/office/powerpoint/2010/main" val="1813285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16535" y="-118534"/>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377789" y="-483"/>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r>
              <a:rPr lang="ru-RU" sz="1800" b="1" i="1" dirty="0">
                <a:solidFill>
                  <a:srgbClr val="000000"/>
                </a:solidFill>
                <a:effectLst/>
                <a:latin typeface="Times New Roman" panose="02020603050405020304" pitchFamily="18" charset="0"/>
                <a:ea typeface="Times New Roman" panose="02020603050405020304" pitchFamily="18" charset="0"/>
              </a:rPr>
              <a:t>Для педагогов организаций среднего образования, методистов организаций образования</a:t>
            </a:r>
            <a:endParaRPr lang="kk-KZ" b="1" i="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3" name="Таблица 2">
            <a:extLst>
              <a:ext uri="{FF2B5EF4-FFF2-40B4-BE49-F238E27FC236}">
                <a16:creationId xmlns:a16="http://schemas.microsoft.com/office/drawing/2014/main" id="{7D41BDB8-A92F-459A-9F12-4D2691C9AF0F}"/>
              </a:ext>
            </a:extLst>
          </p:cNvPr>
          <p:cNvGraphicFramePr>
            <a:graphicFrameLocks noGrp="1"/>
          </p:cNvGraphicFramePr>
          <p:nvPr>
            <p:extLst>
              <p:ext uri="{D42A27DB-BD31-4B8C-83A1-F6EECF244321}">
                <p14:modId xmlns:p14="http://schemas.microsoft.com/office/powerpoint/2010/main" val="2112151308"/>
              </p:ext>
            </p:extLst>
          </p:nvPr>
        </p:nvGraphicFramePr>
        <p:xfrm>
          <a:off x="38542" y="583943"/>
          <a:ext cx="9097050" cy="5452871"/>
        </p:xfrm>
        <a:graphic>
          <a:graphicData uri="http://schemas.openxmlformats.org/drawingml/2006/table">
            <a:tbl>
              <a:tblPr firstRow="1" firstCol="1" bandRow="1">
                <a:tableStyleId>{5C22544A-7EE6-4342-B048-85BDC9FD1C3A}</a:tableStyleId>
              </a:tblPr>
              <a:tblGrid>
                <a:gridCol w="1439262">
                  <a:extLst>
                    <a:ext uri="{9D8B030D-6E8A-4147-A177-3AD203B41FA5}">
                      <a16:colId xmlns:a16="http://schemas.microsoft.com/office/drawing/2014/main" val="2553811160"/>
                    </a:ext>
                  </a:extLst>
                </a:gridCol>
                <a:gridCol w="2806164">
                  <a:extLst>
                    <a:ext uri="{9D8B030D-6E8A-4147-A177-3AD203B41FA5}">
                      <a16:colId xmlns:a16="http://schemas.microsoft.com/office/drawing/2014/main" val="2943299364"/>
                    </a:ext>
                  </a:extLst>
                </a:gridCol>
                <a:gridCol w="1440160">
                  <a:extLst>
                    <a:ext uri="{9D8B030D-6E8A-4147-A177-3AD203B41FA5}">
                      <a16:colId xmlns:a16="http://schemas.microsoft.com/office/drawing/2014/main" val="626480467"/>
                    </a:ext>
                  </a:extLst>
                </a:gridCol>
                <a:gridCol w="2219348">
                  <a:extLst>
                    <a:ext uri="{9D8B030D-6E8A-4147-A177-3AD203B41FA5}">
                      <a16:colId xmlns:a16="http://schemas.microsoft.com/office/drawing/2014/main" val="2488525127"/>
                    </a:ext>
                  </a:extLst>
                </a:gridCol>
                <a:gridCol w="1192116">
                  <a:extLst>
                    <a:ext uri="{9D8B030D-6E8A-4147-A177-3AD203B41FA5}">
                      <a16:colId xmlns:a16="http://schemas.microsoft.com/office/drawing/2014/main" val="2663273249"/>
                    </a:ext>
                  </a:extLst>
                </a:gridCol>
              </a:tblGrid>
              <a:tr h="294727">
                <a:tc>
                  <a:txBody>
                    <a:bodyPr/>
                    <a:lstStyle/>
                    <a:p>
                      <a:pPr marL="12700" algn="just">
                        <a:lnSpc>
                          <a:spcPct val="115000"/>
                        </a:lnSpc>
                        <a:spcAft>
                          <a:spcPts val="100"/>
                        </a:spcAft>
                      </a:pPr>
                      <a:r>
                        <a:rPr lang="en-US" sz="1400">
                          <a:solidFill>
                            <a:srgbClr val="000000"/>
                          </a:solidFill>
                          <a:effectLst/>
                        </a:rPr>
                        <a:t>Категории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Блок</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Баллы по предметам</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Для прохождения квалификационного теста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ru-RU" sz="1400">
                          <a:solidFill>
                            <a:srgbClr val="000000"/>
                          </a:solidFill>
                          <a:effectLst/>
                        </a:rPr>
                        <a:t>Для прохождения квалификационного теста (баллы)</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4231429954"/>
                  </a:ext>
                </a:extLst>
              </a:tr>
              <a:tr h="294727">
                <a:tc rowSpan="2">
                  <a:txBody>
                    <a:bodyPr/>
                    <a:lstStyle/>
                    <a:p>
                      <a:pPr marL="12700" algn="just">
                        <a:lnSpc>
                          <a:spcPct val="115000"/>
                        </a:lnSpc>
                        <a:spcAft>
                          <a:spcPts val="100"/>
                        </a:spcAft>
                      </a:pPr>
                      <a:r>
                        <a:rPr lang="en-US" sz="1400">
                          <a:solidFill>
                            <a:srgbClr val="000000"/>
                          </a:solidFill>
                          <a:effectLst/>
                        </a:rPr>
                        <a:t>Педагог-</a:t>
                      </a:r>
                      <a:endParaRPr lang="ru-RU" sz="1400">
                        <a:effectLst/>
                      </a:endParaRPr>
                    </a:p>
                    <a:p>
                      <a:pPr marL="12700" algn="just">
                        <a:lnSpc>
                          <a:spcPct val="115000"/>
                        </a:lnSpc>
                        <a:spcAft>
                          <a:spcPts val="100"/>
                        </a:spcAft>
                      </a:pPr>
                      <a:r>
                        <a:rPr lang="en-US" sz="1400">
                          <a:solidFill>
                            <a:srgbClr val="000000"/>
                          </a:solidFill>
                          <a:effectLst/>
                        </a:rPr>
                        <a:t>модератор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l">
                        <a:lnSpc>
                          <a:spcPct val="115000"/>
                        </a:lnSpc>
                        <a:spcAft>
                          <a:spcPts val="100"/>
                        </a:spcAft>
                      </a:pPr>
                      <a:r>
                        <a:rPr lang="en-US" sz="1400" dirty="0" err="1">
                          <a:solidFill>
                            <a:srgbClr val="000000"/>
                          </a:solidFill>
                          <a:effectLst/>
                        </a:rPr>
                        <a:t>Содержание</a:t>
                      </a:r>
                      <a:r>
                        <a:rPr lang="en-US" sz="1400" dirty="0">
                          <a:solidFill>
                            <a:srgbClr val="000000"/>
                          </a:solidFill>
                          <a:effectLst/>
                        </a:rPr>
                        <a:t> </a:t>
                      </a:r>
                      <a:r>
                        <a:rPr lang="en-US" sz="1400" dirty="0" err="1">
                          <a:solidFill>
                            <a:srgbClr val="000000"/>
                          </a:solidFill>
                          <a:effectLst/>
                        </a:rPr>
                        <a:t>учебного</a:t>
                      </a:r>
                      <a:r>
                        <a:rPr lang="en-US" sz="1400" dirty="0">
                          <a:solidFill>
                            <a:srgbClr val="000000"/>
                          </a:solidFill>
                          <a:effectLst/>
                        </a:rPr>
                        <a:t> </a:t>
                      </a:r>
                      <a:r>
                        <a:rPr lang="en-US" sz="1400" dirty="0" err="1">
                          <a:solidFill>
                            <a:srgbClr val="000000"/>
                          </a:solidFill>
                          <a:effectLst/>
                        </a:rPr>
                        <a:t>предмета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dirty="0">
                          <a:solidFill>
                            <a:srgbClr val="000000"/>
                          </a:solidFill>
                          <a:effectLst/>
                        </a:rPr>
                        <a:t>70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60%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42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3689258233"/>
                  </a:ext>
                </a:extLst>
              </a:tr>
              <a:tr h="461066">
                <a:tc vMerge="1">
                  <a:txBody>
                    <a:bodyPr/>
                    <a:lstStyle/>
                    <a:p>
                      <a:endParaRPr lang="ru-RU"/>
                    </a:p>
                  </a:txBody>
                  <a:tcPr/>
                </a:tc>
                <a:tc>
                  <a:txBody>
                    <a:bodyPr/>
                    <a:lstStyle/>
                    <a:p>
                      <a:pPr marL="12700" algn="l">
                        <a:lnSpc>
                          <a:spcPct val="115000"/>
                        </a:lnSpc>
                        <a:spcAft>
                          <a:spcPts val="100"/>
                        </a:spcAft>
                      </a:pPr>
                      <a:r>
                        <a:rPr lang="en-US" sz="1400" dirty="0" err="1">
                          <a:solidFill>
                            <a:srgbClr val="000000"/>
                          </a:solidFill>
                          <a:effectLst/>
                        </a:rPr>
                        <a:t>Педагогика</a:t>
                      </a:r>
                      <a:r>
                        <a:rPr lang="en-US" sz="1400" dirty="0">
                          <a:solidFill>
                            <a:srgbClr val="000000"/>
                          </a:solidFill>
                          <a:effectLst/>
                        </a:rPr>
                        <a:t>,</a:t>
                      </a:r>
                      <a:endParaRPr lang="ru-RU" sz="1400" dirty="0">
                        <a:effectLst/>
                      </a:endParaRPr>
                    </a:p>
                    <a:p>
                      <a:pPr marL="12700" algn="l">
                        <a:lnSpc>
                          <a:spcPct val="115000"/>
                        </a:lnSpc>
                        <a:spcAft>
                          <a:spcPts val="100"/>
                        </a:spcAft>
                      </a:pPr>
                      <a:r>
                        <a:rPr lang="en-US" sz="1400" dirty="0" err="1">
                          <a:solidFill>
                            <a:srgbClr val="000000"/>
                          </a:solidFill>
                          <a:effectLst/>
                        </a:rPr>
                        <a:t>методика</a:t>
                      </a:r>
                      <a:endParaRPr lang="ru-RU" sz="1400" dirty="0">
                        <a:effectLst/>
                      </a:endParaRPr>
                    </a:p>
                    <a:p>
                      <a:pPr marL="12700" algn="l">
                        <a:lnSpc>
                          <a:spcPct val="115000"/>
                        </a:lnSpc>
                        <a:spcAft>
                          <a:spcPts val="100"/>
                        </a:spcAft>
                      </a:pPr>
                      <a:r>
                        <a:rPr lang="en-US" sz="1400" dirty="0">
                          <a:solidFill>
                            <a:srgbClr val="000000"/>
                          </a:solidFill>
                          <a:effectLst/>
                        </a:rPr>
                        <a:t> </a:t>
                      </a:r>
                      <a:r>
                        <a:rPr lang="en-US" sz="1400" dirty="0" err="1">
                          <a:solidFill>
                            <a:srgbClr val="000000"/>
                          </a:solidFill>
                          <a:effectLst/>
                        </a:rPr>
                        <a:t>обучения</a:t>
                      </a:r>
                      <a:r>
                        <a:rPr lang="en-US" sz="1400" dirty="0">
                          <a:solidFill>
                            <a:srgbClr val="000000"/>
                          </a:solidFill>
                          <a:effectLst/>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40%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12</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4253073312"/>
                  </a:ext>
                </a:extLst>
              </a:tr>
              <a:tr h="294727">
                <a:tc rowSpan="2">
                  <a:txBody>
                    <a:bodyPr/>
                    <a:lstStyle/>
                    <a:p>
                      <a:pPr marL="12700" algn="just">
                        <a:lnSpc>
                          <a:spcPct val="115000"/>
                        </a:lnSpc>
                        <a:spcAft>
                          <a:spcPts val="100"/>
                        </a:spcAft>
                      </a:pPr>
                      <a:r>
                        <a:rPr lang="en-US" sz="1400">
                          <a:solidFill>
                            <a:srgbClr val="000000"/>
                          </a:solidFill>
                          <a:effectLst/>
                        </a:rPr>
                        <a:t>Педагог-</a:t>
                      </a:r>
                      <a:endParaRPr lang="ru-RU" sz="1400">
                        <a:effectLst/>
                      </a:endParaRPr>
                    </a:p>
                    <a:p>
                      <a:pPr marL="12700" algn="just">
                        <a:lnSpc>
                          <a:spcPct val="115000"/>
                        </a:lnSpc>
                        <a:spcAft>
                          <a:spcPts val="100"/>
                        </a:spcAft>
                      </a:pPr>
                      <a:r>
                        <a:rPr lang="en-US" sz="1400">
                          <a:solidFill>
                            <a:srgbClr val="000000"/>
                          </a:solidFill>
                          <a:effectLst/>
                        </a:rPr>
                        <a:t>эксперт</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l">
                        <a:lnSpc>
                          <a:spcPct val="115000"/>
                        </a:lnSpc>
                        <a:spcAft>
                          <a:spcPts val="100"/>
                        </a:spcAft>
                      </a:pPr>
                      <a:r>
                        <a:rPr lang="en-US" sz="1400" dirty="0" err="1">
                          <a:solidFill>
                            <a:srgbClr val="000000"/>
                          </a:solidFill>
                          <a:effectLst/>
                        </a:rPr>
                        <a:t>Содержание</a:t>
                      </a:r>
                      <a:r>
                        <a:rPr lang="en-US" sz="1400" dirty="0">
                          <a:solidFill>
                            <a:srgbClr val="000000"/>
                          </a:solidFill>
                          <a:effectLst/>
                        </a:rPr>
                        <a:t> </a:t>
                      </a:r>
                      <a:r>
                        <a:rPr lang="en-US" sz="1400" dirty="0" err="1">
                          <a:solidFill>
                            <a:srgbClr val="000000"/>
                          </a:solidFill>
                          <a:effectLst/>
                        </a:rPr>
                        <a:t>учебного</a:t>
                      </a:r>
                      <a:r>
                        <a:rPr lang="en-US" sz="1400" dirty="0">
                          <a:solidFill>
                            <a:srgbClr val="000000"/>
                          </a:solidFill>
                          <a:effectLst/>
                        </a:rPr>
                        <a:t> </a:t>
                      </a:r>
                      <a:r>
                        <a:rPr lang="en-US" sz="1400" dirty="0" err="1">
                          <a:solidFill>
                            <a:srgbClr val="000000"/>
                          </a:solidFill>
                          <a:effectLst/>
                        </a:rPr>
                        <a:t>предмета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dirty="0">
                          <a:solidFill>
                            <a:srgbClr val="000000"/>
                          </a:solidFill>
                          <a:effectLst/>
                        </a:rPr>
                        <a:t>70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70%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49</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3564912750"/>
                  </a:ext>
                </a:extLst>
              </a:tr>
              <a:tr h="455585">
                <a:tc vMerge="1">
                  <a:txBody>
                    <a:bodyPr/>
                    <a:lstStyle/>
                    <a:p>
                      <a:endParaRPr lang="ru-RU"/>
                    </a:p>
                  </a:txBody>
                  <a:tcPr/>
                </a:tc>
                <a:tc>
                  <a:txBody>
                    <a:bodyPr/>
                    <a:lstStyle/>
                    <a:p>
                      <a:pPr marL="12700" algn="l">
                        <a:lnSpc>
                          <a:spcPct val="115000"/>
                        </a:lnSpc>
                        <a:spcAft>
                          <a:spcPts val="100"/>
                        </a:spcAft>
                      </a:pPr>
                      <a:r>
                        <a:rPr lang="en-US" sz="1400" dirty="0" err="1">
                          <a:solidFill>
                            <a:srgbClr val="000000"/>
                          </a:solidFill>
                          <a:effectLst/>
                        </a:rPr>
                        <a:t>Педагогика</a:t>
                      </a:r>
                      <a:r>
                        <a:rPr lang="en-US" sz="1400" dirty="0">
                          <a:solidFill>
                            <a:srgbClr val="000000"/>
                          </a:solidFill>
                          <a:effectLst/>
                        </a:rPr>
                        <a:t>,</a:t>
                      </a:r>
                      <a:endParaRPr lang="ru-RU" sz="1400" dirty="0">
                        <a:effectLst/>
                      </a:endParaRPr>
                    </a:p>
                    <a:p>
                      <a:pPr marL="12700" algn="l">
                        <a:lnSpc>
                          <a:spcPct val="115000"/>
                        </a:lnSpc>
                        <a:spcAft>
                          <a:spcPts val="100"/>
                        </a:spcAft>
                      </a:pPr>
                      <a:r>
                        <a:rPr lang="en-US" sz="1400" dirty="0" err="1">
                          <a:solidFill>
                            <a:srgbClr val="000000"/>
                          </a:solidFill>
                          <a:effectLst/>
                        </a:rPr>
                        <a:t>методика</a:t>
                      </a:r>
                      <a:endParaRPr lang="ru-RU" sz="1400" dirty="0">
                        <a:effectLst/>
                      </a:endParaRPr>
                    </a:p>
                    <a:p>
                      <a:pPr marL="12700" algn="l">
                        <a:lnSpc>
                          <a:spcPct val="115000"/>
                        </a:lnSpc>
                        <a:spcAft>
                          <a:spcPts val="100"/>
                        </a:spcAft>
                      </a:pPr>
                      <a:r>
                        <a:rPr lang="en-US" sz="1400" dirty="0">
                          <a:solidFill>
                            <a:srgbClr val="000000"/>
                          </a:solidFill>
                          <a:effectLst/>
                        </a:rPr>
                        <a:t> </a:t>
                      </a:r>
                      <a:r>
                        <a:rPr lang="en-US" sz="1400" dirty="0" err="1">
                          <a:solidFill>
                            <a:srgbClr val="000000"/>
                          </a:solidFill>
                          <a:effectLst/>
                        </a:rPr>
                        <a:t>обучения</a:t>
                      </a:r>
                      <a:r>
                        <a:rPr lang="en-US" sz="1400" dirty="0">
                          <a:solidFill>
                            <a:srgbClr val="000000"/>
                          </a:solidFill>
                          <a:effectLst/>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dirty="0">
                          <a:solidFill>
                            <a:srgbClr val="000000"/>
                          </a:solidFill>
                          <a:effectLst/>
                        </a:rPr>
                        <a:t>30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50%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15</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4046622304"/>
                  </a:ext>
                </a:extLst>
              </a:tr>
              <a:tr h="294727">
                <a:tc rowSpan="2">
                  <a:txBody>
                    <a:bodyPr/>
                    <a:lstStyle/>
                    <a:p>
                      <a:pPr marL="12700" algn="just">
                        <a:lnSpc>
                          <a:spcPct val="115000"/>
                        </a:lnSpc>
                        <a:spcAft>
                          <a:spcPts val="100"/>
                        </a:spcAft>
                      </a:pPr>
                      <a:r>
                        <a:rPr lang="en-US" sz="1400">
                          <a:solidFill>
                            <a:srgbClr val="000000"/>
                          </a:solidFill>
                          <a:effectLst/>
                        </a:rPr>
                        <a:t>Педагог-</a:t>
                      </a:r>
                      <a:endParaRPr lang="ru-RU" sz="1400">
                        <a:effectLst/>
                      </a:endParaRPr>
                    </a:p>
                    <a:p>
                      <a:pPr marL="12700" algn="just">
                        <a:lnSpc>
                          <a:spcPct val="115000"/>
                        </a:lnSpc>
                        <a:spcAft>
                          <a:spcPts val="100"/>
                        </a:spcAft>
                      </a:pPr>
                      <a:r>
                        <a:rPr lang="en-US" sz="1400">
                          <a:solidFill>
                            <a:srgbClr val="000000"/>
                          </a:solidFill>
                          <a:effectLst/>
                        </a:rPr>
                        <a:t>исследователь</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l">
                        <a:lnSpc>
                          <a:spcPct val="115000"/>
                        </a:lnSpc>
                        <a:spcAft>
                          <a:spcPts val="100"/>
                        </a:spcAft>
                      </a:pPr>
                      <a:r>
                        <a:rPr lang="en-US" sz="1400" dirty="0" err="1">
                          <a:solidFill>
                            <a:srgbClr val="000000"/>
                          </a:solidFill>
                          <a:effectLst/>
                        </a:rPr>
                        <a:t>Содержание</a:t>
                      </a:r>
                      <a:r>
                        <a:rPr lang="en-US" sz="1400" dirty="0">
                          <a:solidFill>
                            <a:srgbClr val="000000"/>
                          </a:solidFill>
                          <a:effectLst/>
                        </a:rPr>
                        <a:t> </a:t>
                      </a:r>
                      <a:r>
                        <a:rPr lang="en-US" sz="1400" dirty="0" err="1">
                          <a:solidFill>
                            <a:srgbClr val="000000"/>
                          </a:solidFill>
                          <a:effectLst/>
                        </a:rPr>
                        <a:t>учебного</a:t>
                      </a:r>
                      <a:r>
                        <a:rPr lang="en-US" sz="1400" dirty="0">
                          <a:solidFill>
                            <a:srgbClr val="000000"/>
                          </a:solidFill>
                          <a:effectLst/>
                        </a:rPr>
                        <a:t> </a:t>
                      </a:r>
                      <a:r>
                        <a:rPr lang="en-US" sz="1400" dirty="0" err="1">
                          <a:solidFill>
                            <a:srgbClr val="000000"/>
                          </a:solidFill>
                          <a:effectLst/>
                        </a:rPr>
                        <a:t>предмета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70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80%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56</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1124063690"/>
                  </a:ext>
                </a:extLst>
              </a:tr>
              <a:tr h="461066">
                <a:tc vMerge="1">
                  <a:txBody>
                    <a:bodyPr/>
                    <a:lstStyle/>
                    <a:p>
                      <a:endParaRPr lang="ru-RU"/>
                    </a:p>
                  </a:txBody>
                  <a:tcPr/>
                </a:tc>
                <a:tc>
                  <a:txBody>
                    <a:bodyPr/>
                    <a:lstStyle/>
                    <a:p>
                      <a:pPr marL="12700" algn="l">
                        <a:lnSpc>
                          <a:spcPct val="115000"/>
                        </a:lnSpc>
                        <a:spcAft>
                          <a:spcPts val="100"/>
                        </a:spcAft>
                      </a:pPr>
                      <a:r>
                        <a:rPr lang="en-US" sz="1400" dirty="0" err="1">
                          <a:solidFill>
                            <a:srgbClr val="000000"/>
                          </a:solidFill>
                          <a:effectLst/>
                        </a:rPr>
                        <a:t>Педагогика</a:t>
                      </a:r>
                      <a:r>
                        <a:rPr lang="en-US" sz="1400" dirty="0">
                          <a:solidFill>
                            <a:srgbClr val="000000"/>
                          </a:solidFill>
                          <a:effectLst/>
                        </a:rPr>
                        <a:t>,</a:t>
                      </a:r>
                      <a:endParaRPr lang="ru-RU" sz="1400" dirty="0">
                        <a:effectLst/>
                      </a:endParaRPr>
                    </a:p>
                    <a:p>
                      <a:pPr marL="12700" algn="l">
                        <a:lnSpc>
                          <a:spcPct val="115000"/>
                        </a:lnSpc>
                        <a:spcAft>
                          <a:spcPts val="100"/>
                        </a:spcAft>
                      </a:pPr>
                      <a:r>
                        <a:rPr lang="en-US" sz="1400" dirty="0" err="1">
                          <a:solidFill>
                            <a:srgbClr val="000000"/>
                          </a:solidFill>
                          <a:effectLst/>
                        </a:rPr>
                        <a:t>методика</a:t>
                      </a:r>
                      <a:endParaRPr lang="ru-RU" sz="1400" dirty="0">
                        <a:effectLst/>
                      </a:endParaRPr>
                    </a:p>
                    <a:p>
                      <a:pPr marL="12700" algn="l">
                        <a:lnSpc>
                          <a:spcPct val="115000"/>
                        </a:lnSpc>
                        <a:spcAft>
                          <a:spcPts val="100"/>
                        </a:spcAft>
                      </a:pPr>
                      <a:r>
                        <a:rPr lang="en-US" sz="1400" dirty="0">
                          <a:solidFill>
                            <a:srgbClr val="000000"/>
                          </a:solidFill>
                          <a:effectLst/>
                        </a:rPr>
                        <a:t> </a:t>
                      </a:r>
                      <a:r>
                        <a:rPr lang="en-US" sz="1400" dirty="0" err="1">
                          <a:solidFill>
                            <a:srgbClr val="000000"/>
                          </a:solidFill>
                          <a:effectLst/>
                        </a:rPr>
                        <a:t>обучения</a:t>
                      </a:r>
                      <a:r>
                        <a:rPr lang="en-US" sz="1400" dirty="0">
                          <a:solidFill>
                            <a:srgbClr val="000000"/>
                          </a:solidFill>
                          <a:effectLst/>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30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dirty="0">
                          <a:solidFill>
                            <a:srgbClr val="000000"/>
                          </a:solidFill>
                          <a:effectLst/>
                        </a:rPr>
                        <a:t>60%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18</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1689926103"/>
                  </a:ext>
                </a:extLst>
              </a:tr>
              <a:tr h="294727">
                <a:tc rowSpan="2">
                  <a:txBody>
                    <a:bodyPr/>
                    <a:lstStyle/>
                    <a:p>
                      <a:pPr marL="12700" algn="just">
                        <a:lnSpc>
                          <a:spcPct val="115000"/>
                        </a:lnSpc>
                        <a:spcAft>
                          <a:spcPts val="100"/>
                        </a:spcAft>
                      </a:pPr>
                      <a:r>
                        <a:rPr lang="en-US" sz="1400">
                          <a:solidFill>
                            <a:srgbClr val="000000"/>
                          </a:solidFill>
                          <a:effectLst/>
                        </a:rPr>
                        <a:t>Педагог-</a:t>
                      </a:r>
                      <a:endParaRPr lang="ru-RU" sz="1400">
                        <a:effectLst/>
                      </a:endParaRPr>
                    </a:p>
                    <a:p>
                      <a:pPr marL="12700" algn="just">
                        <a:lnSpc>
                          <a:spcPct val="115000"/>
                        </a:lnSpc>
                        <a:spcAft>
                          <a:spcPts val="100"/>
                        </a:spcAft>
                      </a:pPr>
                      <a:r>
                        <a:rPr lang="en-US" sz="1400">
                          <a:solidFill>
                            <a:srgbClr val="000000"/>
                          </a:solidFill>
                          <a:effectLst/>
                        </a:rPr>
                        <a:t>мастер</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l">
                        <a:lnSpc>
                          <a:spcPct val="115000"/>
                        </a:lnSpc>
                        <a:spcAft>
                          <a:spcPts val="100"/>
                        </a:spcAft>
                      </a:pPr>
                      <a:r>
                        <a:rPr lang="en-US" sz="1400" dirty="0" err="1">
                          <a:solidFill>
                            <a:srgbClr val="000000"/>
                          </a:solidFill>
                          <a:effectLst/>
                        </a:rPr>
                        <a:t>Содержание</a:t>
                      </a:r>
                      <a:r>
                        <a:rPr lang="en-US" sz="1400" dirty="0">
                          <a:solidFill>
                            <a:srgbClr val="000000"/>
                          </a:solidFill>
                          <a:effectLst/>
                        </a:rPr>
                        <a:t> </a:t>
                      </a:r>
                      <a:r>
                        <a:rPr lang="en-US" sz="1400" dirty="0" err="1">
                          <a:solidFill>
                            <a:srgbClr val="000000"/>
                          </a:solidFill>
                          <a:effectLst/>
                        </a:rPr>
                        <a:t>учебного</a:t>
                      </a:r>
                      <a:r>
                        <a:rPr lang="en-US" sz="1400" dirty="0">
                          <a:solidFill>
                            <a:srgbClr val="000000"/>
                          </a:solidFill>
                          <a:effectLst/>
                        </a:rPr>
                        <a:t> </a:t>
                      </a:r>
                      <a:r>
                        <a:rPr lang="en-US" sz="1400" dirty="0" err="1">
                          <a:solidFill>
                            <a:srgbClr val="000000"/>
                          </a:solidFill>
                          <a:effectLst/>
                        </a:rPr>
                        <a:t>предмета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70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90%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63</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4166612280"/>
                  </a:ext>
                </a:extLst>
              </a:tr>
              <a:tr h="461066">
                <a:tc vMerge="1">
                  <a:txBody>
                    <a:bodyPr/>
                    <a:lstStyle/>
                    <a:p>
                      <a:endParaRPr lang="ru-RU"/>
                    </a:p>
                  </a:txBody>
                  <a:tcPr/>
                </a:tc>
                <a:tc>
                  <a:txBody>
                    <a:bodyPr/>
                    <a:lstStyle/>
                    <a:p>
                      <a:pPr marL="12700" algn="l">
                        <a:lnSpc>
                          <a:spcPct val="115000"/>
                        </a:lnSpc>
                        <a:spcAft>
                          <a:spcPts val="100"/>
                        </a:spcAft>
                      </a:pPr>
                      <a:r>
                        <a:rPr lang="en-US" sz="1400" dirty="0" err="1">
                          <a:solidFill>
                            <a:srgbClr val="000000"/>
                          </a:solidFill>
                          <a:effectLst/>
                        </a:rPr>
                        <a:t>Педагогика</a:t>
                      </a:r>
                      <a:r>
                        <a:rPr lang="en-US" sz="1400" dirty="0">
                          <a:solidFill>
                            <a:srgbClr val="000000"/>
                          </a:solidFill>
                          <a:effectLst/>
                        </a:rPr>
                        <a:t>,</a:t>
                      </a:r>
                      <a:endParaRPr lang="ru-RU" sz="1400" dirty="0">
                        <a:effectLst/>
                      </a:endParaRPr>
                    </a:p>
                    <a:p>
                      <a:pPr marL="12700" algn="l">
                        <a:lnSpc>
                          <a:spcPct val="115000"/>
                        </a:lnSpc>
                        <a:spcAft>
                          <a:spcPts val="100"/>
                        </a:spcAft>
                      </a:pPr>
                      <a:r>
                        <a:rPr lang="en-US" sz="1400" dirty="0" err="1">
                          <a:solidFill>
                            <a:srgbClr val="000000"/>
                          </a:solidFill>
                          <a:effectLst/>
                        </a:rPr>
                        <a:t>методика</a:t>
                      </a:r>
                      <a:endParaRPr lang="ru-RU" sz="1400" dirty="0">
                        <a:effectLst/>
                      </a:endParaRPr>
                    </a:p>
                    <a:p>
                      <a:pPr marL="12700" algn="l">
                        <a:lnSpc>
                          <a:spcPct val="115000"/>
                        </a:lnSpc>
                        <a:spcAft>
                          <a:spcPts val="100"/>
                        </a:spcAft>
                      </a:pPr>
                      <a:r>
                        <a:rPr lang="en-US" sz="1400" dirty="0">
                          <a:solidFill>
                            <a:srgbClr val="000000"/>
                          </a:solidFill>
                          <a:effectLst/>
                        </a:rPr>
                        <a:t> </a:t>
                      </a:r>
                      <a:r>
                        <a:rPr lang="en-US" sz="1400" dirty="0" err="1">
                          <a:solidFill>
                            <a:srgbClr val="000000"/>
                          </a:solidFill>
                          <a:effectLst/>
                        </a:rPr>
                        <a:t>обучения</a:t>
                      </a:r>
                      <a:r>
                        <a:rPr lang="en-US" sz="1400" dirty="0">
                          <a:solidFill>
                            <a:srgbClr val="000000"/>
                          </a:solidFill>
                          <a:effectLst/>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dirty="0">
                          <a:solidFill>
                            <a:srgbClr val="000000"/>
                          </a:solidFill>
                          <a:effectLst/>
                        </a:rPr>
                        <a:t>30</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a:solidFill>
                            <a:srgbClr val="000000"/>
                          </a:solidFill>
                          <a:effectLst/>
                        </a:rPr>
                        <a:t>70%</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tc>
                  <a:txBody>
                    <a:bodyPr/>
                    <a:lstStyle/>
                    <a:p>
                      <a:pPr marL="12700" algn="just">
                        <a:lnSpc>
                          <a:spcPct val="115000"/>
                        </a:lnSpc>
                        <a:spcAft>
                          <a:spcPts val="100"/>
                        </a:spcAft>
                      </a:pPr>
                      <a:r>
                        <a:rPr lang="en-US" sz="1400" dirty="0">
                          <a:solidFill>
                            <a:srgbClr val="000000"/>
                          </a:solidFill>
                          <a:effectLst/>
                        </a:rPr>
                        <a:t>21</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896" marR="7896" marT="7896" marB="7896" anchor="ctr"/>
                </a:tc>
                <a:extLst>
                  <a:ext uri="{0D108BD9-81ED-4DB2-BD59-A6C34878D82A}">
                    <a16:rowId xmlns:a16="http://schemas.microsoft.com/office/drawing/2014/main" val="778176793"/>
                  </a:ext>
                </a:extLst>
              </a:tr>
            </a:tbl>
          </a:graphicData>
        </a:graphic>
      </p:graphicFrame>
    </p:spTree>
    <p:extLst>
      <p:ext uri="{BB962C8B-B14F-4D97-AF65-F5344CB8AC3E}">
        <p14:creationId xmlns:p14="http://schemas.microsoft.com/office/powerpoint/2010/main" val="2424255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sp>
        <p:nvSpPr>
          <p:cNvPr id="9" name="Rectangle 1"/>
          <p:cNvSpPr>
            <a:spLocks noChangeArrowheads="1"/>
          </p:cNvSpPr>
          <p:nvPr/>
        </p:nvSpPr>
        <p:spPr bwMode="auto">
          <a:xfrm>
            <a:off x="251521" y="199010"/>
            <a:ext cx="849694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ru-RU" sz="1800" b="1" dirty="0">
                <a:solidFill>
                  <a:srgbClr val="000000"/>
                </a:solidFill>
                <a:effectLst/>
                <a:latin typeface="Times New Roman" panose="02020603050405020304" pitchFamily="18" charset="0"/>
                <a:ea typeface="Times New Roman" panose="02020603050405020304" pitchFamily="18" charset="0"/>
              </a:rPr>
              <a:t>Для педагогов организаций дополнительного образования,</a:t>
            </a:r>
            <a:endParaRPr lang="ru-KZ" sz="1800" b="1" dirty="0">
              <a:solidFill>
                <a:srgbClr val="000000"/>
              </a:solidFill>
              <a:effectLst/>
              <a:latin typeface="Times New Roman" panose="02020603050405020304" pitchFamily="18" charset="0"/>
              <a:ea typeface="Times New Roman" panose="02020603050405020304" pitchFamily="18" charset="0"/>
            </a:endParaRPr>
          </a:p>
          <a:p>
            <a:pPr algn="ctr"/>
            <a:r>
              <a:rPr lang="ru-RU" sz="1800" b="1" dirty="0">
                <a:solidFill>
                  <a:srgbClr val="000000"/>
                </a:solidFill>
                <a:effectLst/>
                <a:latin typeface="Times New Roman" panose="02020603050405020304" pitchFamily="18" charset="0"/>
                <a:ea typeface="Times New Roman" panose="02020603050405020304" pitchFamily="18" charset="0"/>
              </a:rPr>
              <a:t> </a:t>
            </a:r>
            <a:endParaRPr lang="ru-RU" sz="14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 name="Объект 1">
            <a:extLst>
              <a:ext uri="{FF2B5EF4-FFF2-40B4-BE49-F238E27FC236}">
                <a16:creationId xmlns:a16="http://schemas.microsoft.com/office/drawing/2014/main" id="{54D9724B-400F-47FD-BD03-BA91B04C6762}"/>
              </a:ext>
            </a:extLst>
          </p:cNvPr>
          <p:cNvGraphicFramePr>
            <a:graphicFrameLocks noChangeAspect="1"/>
          </p:cNvGraphicFramePr>
          <p:nvPr>
            <p:extLst>
              <p:ext uri="{D42A27DB-BD31-4B8C-83A1-F6EECF244321}">
                <p14:modId xmlns:p14="http://schemas.microsoft.com/office/powerpoint/2010/main" val="340309796"/>
              </p:ext>
            </p:extLst>
          </p:nvPr>
        </p:nvGraphicFramePr>
        <p:xfrm>
          <a:off x="504825" y="890588"/>
          <a:ext cx="8229600" cy="5638800"/>
        </p:xfrm>
        <a:graphic>
          <a:graphicData uri="http://schemas.openxmlformats.org/presentationml/2006/ole">
            <mc:AlternateContent xmlns:mc="http://schemas.openxmlformats.org/markup-compatibility/2006">
              <mc:Choice xmlns:v="urn:schemas-microsoft-com:vml" Requires="v">
                <p:oleObj spid="_x0000_s3078" name="Document" r:id="rId4" imgW="7883779" imgH="5422314" progId="Word.Document.12">
                  <p:embed/>
                </p:oleObj>
              </mc:Choice>
              <mc:Fallback>
                <p:oleObj name="Document" r:id="rId4" imgW="7883779" imgH="5422314" progId="Word.Document.12">
                  <p:embed/>
                  <p:pic>
                    <p:nvPicPr>
                      <p:cNvPr id="0" name=""/>
                      <p:cNvPicPr/>
                      <p:nvPr/>
                    </p:nvPicPr>
                    <p:blipFill>
                      <a:blip r:embed="rId5"/>
                      <a:stretch>
                        <a:fillRect/>
                      </a:stretch>
                    </p:blipFill>
                    <p:spPr>
                      <a:xfrm>
                        <a:off x="504825" y="890588"/>
                        <a:ext cx="8229600" cy="5638800"/>
                      </a:xfrm>
                      <a:prstGeom prst="rect">
                        <a:avLst/>
                      </a:prstGeom>
                    </p:spPr>
                  </p:pic>
                </p:oleObj>
              </mc:Fallback>
            </mc:AlternateContent>
          </a:graphicData>
        </a:graphic>
      </p:graphicFrame>
    </p:spTree>
    <p:extLst>
      <p:ext uri="{BB962C8B-B14F-4D97-AF65-F5344CB8AC3E}">
        <p14:creationId xmlns:p14="http://schemas.microsoft.com/office/powerpoint/2010/main" val="906349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sp>
        <p:nvSpPr>
          <p:cNvPr id="9" name="Rectangle 1"/>
          <p:cNvSpPr>
            <a:spLocks noChangeArrowheads="1"/>
          </p:cNvSpPr>
          <p:nvPr/>
        </p:nvSpPr>
        <p:spPr bwMode="auto">
          <a:xfrm>
            <a:off x="251521" y="368287"/>
            <a:ext cx="84969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spcAft>
                <a:spcPts val="0"/>
              </a:spcAft>
            </a:pPr>
            <a:r>
              <a:rPr lang="ru-RU" sz="1400" b="1" i="1" kern="50" spc="10" dirty="0">
                <a:solidFill>
                  <a:srgbClr val="000000"/>
                </a:solidFill>
                <a:latin typeface="Times New Roman"/>
                <a:ea typeface="Times New Roman"/>
              </a:rPr>
              <a:t>Для педагогов по физической культуре по выбору:</a:t>
            </a:r>
            <a:endParaRPr lang="ru-RU" sz="1200" b="1" i="1" kern="50" dirty="0">
              <a:latin typeface="Times New Roman"/>
              <a:ea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956912673"/>
              </p:ext>
            </p:extLst>
          </p:nvPr>
        </p:nvGraphicFramePr>
        <p:xfrm>
          <a:off x="35496" y="1060784"/>
          <a:ext cx="9100097" cy="4692621"/>
        </p:xfrm>
        <a:graphic>
          <a:graphicData uri="http://schemas.openxmlformats.org/drawingml/2006/table">
            <a:tbl>
              <a:tblPr>
                <a:tableStyleId>{5C22544A-7EE6-4342-B048-85BDC9FD1C3A}</a:tableStyleId>
              </a:tblPr>
              <a:tblGrid>
                <a:gridCol w="1152128">
                  <a:extLst>
                    <a:ext uri="{9D8B030D-6E8A-4147-A177-3AD203B41FA5}">
                      <a16:colId xmlns:a16="http://schemas.microsoft.com/office/drawing/2014/main" val="20000"/>
                    </a:ext>
                  </a:extLst>
                </a:gridCol>
                <a:gridCol w="3434284">
                  <a:extLst>
                    <a:ext uri="{9D8B030D-6E8A-4147-A177-3AD203B41FA5}">
                      <a16:colId xmlns:a16="http://schemas.microsoft.com/office/drawing/2014/main" val="20001"/>
                    </a:ext>
                  </a:extLst>
                </a:gridCol>
                <a:gridCol w="1580615">
                  <a:extLst>
                    <a:ext uri="{9D8B030D-6E8A-4147-A177-3AD203B41FA5}">
                      <a16:colId xmlns:a16="http://schemas.microsoft.com/office/drawing/2014/main" val="20002"/>
                    </a:ext>
                  </a:extLst>
                </a:gridCol>
                <a:gridCol w="1580615">
                  <a:extLst>
                    <a:ext uri="{9D8B030D-6E8A-4147-A177-3AD203B41FA5}">
                      <a16:colId xmlns:a16="http://schemas.microsoft.com/office/drawing/2014/main" val="20003"/>
                    </a:ext>
                  </a:extLst>
                </a:gridCol>
                <a:gridCol w="1352455">
                  <a:extLst>
                    <a:ext uri="{9D8B030D-6E8A-4147-A177-3AD203B41FA5}">
                      <a16:colId xmlns:a16="http://schemas.microsoft.com/office/drawing/2014/main" val="20004"/>
                    </a:ext>
                  </a:extLst>
                </a:gridCol>
              </a:tblGrid>
              <a:tr h="1173398">
                <a:tc>
                  <a:txBody>
                    <a:bodyPr/>
                    <a:lstStyle/>
                    <a:p>
                      <a:pPr algn="just">
                        <a:lnSpc>
                          <a:spcPct val="107000"/>
                        </a:lnSpc>
                        <a:spcAft>
                          <a:spcPts val="0"/>
                        </a:spcAft>
                      </a:pPr>
                      <a:r>
                        <a:rPr lang="ru-RU" sz="1400" i="0" kern="50" spc="10" dirty="0">
                          <a:effectLst/>
                          <a:latin typeface="Times New Roman" panose="02020603050405020304" pitchFamily="18" charset="0"/>
                          <a:cs typeface="Times New Roman" panose="02020603050405020304" pitchFamily="18" charset="0"/>
                        </a:rPr>
                        <a:t>Категории</a:t>
                      </a:r>
                      <a:endParaRPr lang="ru-RU" sz="1400" i="0" kern="50" dirty="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Блок</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Баллы по предметам</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Для прохождения квалификационного теста (%)</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Для прохождения квалификационного теста (баллы)</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0"/>
                  </a:ext>
                </a:extLst>
              </a:tr>
              <a:tr h="335256">
                <a:tc rowSpan="2">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Педагог-</a:t>
                      </a:r>
                      <a:endParaRPr lang="ru-RU" sz="1400" i="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модератор</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Содержание учебного предмета</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70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60%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42</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1"/>
                  </a:ext>
                </a:extLst>
              </a:tr>
              <a:tr h="502885">
                <a:tc vMerge="1">
                  <a:txBody>
                    <a:bodyPr/>
                    <a:lstStyle/>
                    <a:p>
                      <a:endParaRPr lang=""/>
                    </a:p>
                  </a:txBody>
                  <a:tcPr/>
                </a:tc>
                <a:tc>
                  <a:txBody>
                    <a:bodyPr/>
                    <a:lstStyle/>
                    <a:p>
                      <a:pPr algn="just">
                        <a:lnSpc>
                          <a:spcPct val="107000"/>
                        </a:lnSpc>
                        <a:spcAft>
                          <a:spcPts val="0"/>
                        </a:spcAft>
                      </a:pPr>
                      <a:r>
                        <a:rPr lang="ru-RU" sz="1400" i="0" kern="50" spc="10" dirty="0" err="1">
                          <a:effectLst/>
                          <a:latin typeface="Times New Roman" panose="02020603050405020304" pitchFamily="18" charset="0"/>
                          <a:cs typeface="Times New Roman" panose="02020603050405020304" pitchFamily="18" charset="0"/>
                        </a:rPr>
                        <a:t>Педагогика,методика</a:t>
                      </a:r>
                      <a:endParaRPr lang="ru-RU" sz="1400" i="0" kern="5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dirty="0">
                          <a:effectLst/>
                          <a:latin typeface="Times New Roman" panose="02020603050405020304" pitchFamily="18" charset="0"/>
                          <a:cs typeface="Times New Roman" panose="02020603050405020304" pitchFamily="18" charset="0"/>
                        </a:rPr>
                        <a:t>обучения </a:t>
                      </a:r>
                      <a:endParaRPr lang="ru-RU" sz="1400" i="0" kern="50" dirty="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30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40%</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12</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2"/>
                  </a:ext>
                </a:extLst>
              </a:tr>
              <a:tr h="335256">
                <a:tc rowSpan="2">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Педагог-</a:t>
                      </a:r>
                      <a:endParaRPr lang="ru-RU" sz="1400" i="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эксперт</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Содержание учебного предмета</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70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70%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49</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3"/>
                  </a:ext>
                </a:extLst>
              </a:tr>
              <a:tr h="502885">
                <a:tc vMerge="1">
                  <a:txBody>
                    <a:bodyPr/>
                    <a:lstStyle/>
                    <a:p>
                      <a:endParaRPr lang=""/>
                    </a:p>
                  </a:txBody>
                  <a:tcPr/>
                </a:tc>
                <a:tc>
                  <a:txBody>
                    <a:bodyPr/>
                    <a:lstStyle/>
                    <a:p>
                      <a:pPr algn="just">
                        <a:lnSpc>
                          <a:spcPct val="107000"/>
                        </a:lnSpc>
                        <a:spcAft>
                          <a:spcPts val="0"/>
                        </a:spcAft>
                      </a:pPr>
                      <a:r>
                        <a:rPr lang="ru-RU" sz="1400" i="0" kern="50" spc="10" dirty="0" err="1">
                          <a:effectLst/>
                          <a:latin typeface="Times New Roman" panose="02020603050405020304" pitchFamily="18" charset="0"/>
                          <a:cs typeface="Times New Roman" panose="02020603050405020304" pitchFamily="18" charset="0"/>
                        </a:rPr>
                        <a:t>Педагогика,методика</a:t>
                      </a:r>
                      <a:endParaRPr lang="ru-RU" sz="1400" i="0" kern="5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dirty="0">
                          <a:effectLst/>
                          <a:latin typeface="Times New Roman" panose="02020603050405020304" pitchFamily="18" charset="0"/>
                          <a:cs typeface="Times New Roman" panose="02020603050405020304" pitchFamily="18" charset="0"/>
                        </a:rPr>
                        <a:t>обучения </a:t>
                      </a:r>
                      <a:endParaRPr lang="ru-RU" sz="1400" i="0" kern="50" dirty="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30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50%</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15</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4"/>
                  </a:ext>
                </a:extLst>
              </a:tr>
              <a:tr h="335256">
                <a:tc rowSpan="2">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Педагог-</a:t>
                      </a:r>
                      <a:endParaRPr lang="ru-RU" sz="1400" i="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исследователь</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Содержание учебного предмета</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70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80%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56</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5"/>
                  </a:ext>
                </a:extLst>
              </a:tr>
              <a:tr h="502885">
                <a:tc vMerge="1">
                  <a:txBody>
                    <a:bodyPr/>
                    <a:lstStyle/>
                    <a:p>
                      <a:endParaRPr lang=""/>
                    </a:p>
                  </a:txBody>
                  <a:tcPr/>
                </a:tc>
                <a:tc>
                  <a:txBody>
                    <a:bodyPr/>
                    <a:lstStyle/>
                    <a:p>
                      <a:pPr algn="just">
                        <a:lnSpc>
                          <a:spcPct val="107000"/>
                        </a:lnSpc>
                        <a:spcAft>
                          <a:spcPts val="0"/>
                        </a:spcAft>
                      </a:pPr>
                      <a:r>
                        <a:rPr lang="ru-RU" sz="1400" i="0" kern="50" spc="10" dirty="0" err="1">
                          <a:effectLst/>
                          <a:latin typeface="Times New Roman" panose="02020603050405020304" pitchFamily="18" charset="0"/>
                          <a:cs typeface="Times New Roman" panose="02020603050405020304" pitchFamily="18" charset="0"/>
                        </a:rPr>
                        <a:t>Педагогикаметодика</a:t>
                      </a:r>
                      <a:endParaRPr lang="ru-RU" sz="1400" i="0" kern="5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dirty="0">
                          <a:effectLst/>
                          <a:latin typeface="Times New Roman" panose="02020603050405020304" pitchFamily="18" charset="0"/>
                          <a:cs typeface="Times New Roman" panose="02020603050405020304" pitchFamily="18" charset="0"/>
                        </a:rPr>
                        <a:t>обучения </a:t>
                      </a:r>
                      <a:endParaRPr lang="ru-RU" sz="1400" i="0" kern="50" dirty="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30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60%</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18</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6"/>
                  </a:ext>
                </a:extLst>
              </a:tr>
              <a:tr h="335256">
                <a:tc rowSpan="2">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Педагог-</a:t>
                      </a:r>
                      <a:endParaRPr lang="ru-RU" sz="1400" i="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мастер</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Содержание учебного предмета</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70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90%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63</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7"/>
                  </a:ext>
                </a:extLst>
              </a:tr>
              <a:tr h="502885">
                <a:tc vMerge="1">
                  <a:txBody>
                    <a:bodyPr/>
                    <a:lstStyle/>
                    <a:p>
                      <a:endParaRPr lang=""/>
                    </a:p>
                  </a:txBody>
                  <a:tcPr/>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Педагогика,</a:t>
                      </a:r>
                      <a:endParaRPr lang="ru-RU" sz="1400" i="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методика</a:t>
                      </a:r>
                      <a:endParaRPr lang="ru-RU" sz="1400" i="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обучения </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ru-RU" sz="1400" i="0" kern="50" spc="10">
                          <a:effectLst/>
                          <a:latin typeface="Times New Roman" panose="02020603050405020304" pitchFamily="18" charset="0"/>
                          <a:cs typeface="Times New Roman" panose="02020603050405020304" pitchFamily="18" charset="0"/>
                        </a:rPr>
                        <a:t>30</a:t>
                      </a:r>
                      <a:endParaRPr lang="ru-RU"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a:effectLst/>
                          <a:latin typeface="Times New Roman" panose="02020603050405020304" pitchFamily="18" charset="0"/>
                          <a:cs typeface="Times New Roman" panose="02020603050405020304" pitchFamily="18" charset="0"/>
                        </a:rPr>
                        <a:t>70%</a:t>
                      </a:r>
                      <a:endParaRPr lang="kk-KZ" sz="1400" i="0" kern="50">
                        <a:effectLst/>
                        <a:latin typeface="Times New Roman" panose="02020603050405020304" pitchFamily="18" charset="0"/>
                        <a:ea typeface="Times New Roman"/>
                        <a:cs typeface="Times New Roman" panose="02020603050405020304" pitchFamily="18" charset="0"/>
                      </a:endParaRPr>
                    </a:p>
                  </a:txBody>
                  <a:tcPr marL="50358" marR="50358" marT="0" marB="0"/>
                </a:tc>
                <a:tc>
                  <a:txBody>
                    <a:bodyPr/>
                    <a:lstStyle/>
                    <a:p>
                      <a:pPr algn="just">
                        <a:lnSpc>
                          <a:spcPct val="107000"/>
                        </a:lnSpc>
                        <a:spcAft>
                          <a:spcPts val="0"/>
                        </a:spcAft>
                      </a:pPr>
                      <a:r>
                        <a:rPr lang="kk-KZ" sz="1400" i="0" kern="50" spc="10" dirty="0">
                          <a:effectLst/>
                          <a:latin typeface="Times New Roman" panose="02020603050405020304" pitchFamily="18" charset="0"/>
                          <a:cs typeface="Times New Roman" panose="02020603050405020304" pitchFamily="18" charset="0"/>
                        </a:rPr>
                        <a:t>21</a:t>
                      </a:r>
                      <a:endParaRPr lang="kk-KZ" sz="1400" i="0" kern="50" dirty="0">
                        <a:effectLst/>
                        <a:latin typeface="Times New Roman" panose="02020603050405020304" pitchFamily="18" charset="0"/>
                        <a:ea typeface="Times New Roman"/>
                        <a:cs typeface="Times New Roman" panose="02020603050405020304" pitchFamily="18" charset="0"/>
                      </a:endParaRPr>
                    </a:p>
                  </a:txBody>
                  <a:tcPr marL="50358" marR="50358"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82258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sp>
        <p:nvSpPr>
          <p:cNvPr id="9" name="Rectangle 1"/>
          <p:cNvSpPr>
            <a:spLocks noChangeArrowheads="1"/>
          </p:cNvSpPr>
          <p:nvPr/>
        </p:nvSpPr>
        <p:spPr bwMode="auto">
          <a:xfrm>
            <a:off x="251521" y="368287"/>
            <a:ext cx="84969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spcAft>
                <a:spcPts val="0"/>
              </a:spcAft>
            </a:pPr>
            <a:r>
              <a:rPr lang="ru-RU" sz="1400" b="1" kern="50" spc="10" dirty="0">
                <a:solidFill>
                  <a:srgbClr val="000000"/>
                </a:solidFill>
                <a:latin typeface="Times New Roman"/>
                <a:ea typeface="Times New Roman"/>
              </a:rPr>
              <a:t>Для педагогов по физической культуре по выбору:</a:t>
            </a:r>
            <a:endParaRPr lang="ru-RU" sz="1200" b="1" kern="50" dirty="0">
              <a:latin typeface="Times New Roman"/>
              <a:ea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177270510"/>
              </p:ext>
            </p:extLst>
          </p:nvPr>
        </p:nvGraphicFramePr>
        <p:xfrm>
          <a:off x="323530" y="1060784"/>
          <a:ext cx="8280917" cy="4525962"/>
        </p:xfrm>
        <a:graphic>
          <a:graphicData uri="http://schemas.openxmlformats.org/drawingml/2006/table">
            <a:tbl>
              <a:tblPr>
                <a:tableStyleId>{5C22544A-7EE6-4342-B048-85BDC9FD1C3A}</a:tableStyleId>
              </a:tblPr>
              <a:tblGrid>
                <a:gridCol w="1512166">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1342120">
                  <a:extLst>
                    <a:ext uri="{9D8B030D-6E8A-4147-A177-3AD203B41FA5}">
                      <a16:colId xmlns:a16="http://schemas.microsoft.com/office/drawing/2014/main" val="20002"/>
                    </a:ext>
                  </a:extLst>
                </a:gridCol>
                <a:gridCol w="1449802">
                  <a:extLst>
                    <a:ext uri="{9D8B030D-6E8A-4147-A177-3AD203B41FA5}">
                      <a16:colId xmlns:a16="http://schemas.microsoft.com/office/drawing/2014/main" val="20003"/>
                    </a:ext>
                  </a:extLst>
                </a:gridCol>
                <a:gridCol w="1240525">
                  <a:extLst>
                    <a:ext uri="{9D8B030D-6E8A-4147-A177-3AD203B41FA5}">
                      <a16:colId xmlns:a16="http://schemas.microsoft.com/office/drawing/2014/main" val="20004"/>
                    </a:ext>
                  </a:extLst>
                </a:gridCol>
              </a:tblGrid>
              <a:tr h="1173398">
                <a:tc>
                  <a:txBody>
                    <a:bodyPr/>
                    <a:lstStyle/>
                    <a:p>
                      <a:pPr algn="just">
                        <a:lnSpc>
                          <a:spcPct val="107000"/>
                        </a:lnSpc>
                        <a:spcAft>
                          <a:spcPts val="0"/>
                        </a:spcAft>
                      </a:pPr>
                      <a:r>
                        <a:rPr lang="ru-RU" sz="1400" kern="50" spc="10" dirty="0">
                          <a:effectLst/>
                        </a:rPr>
                        <a:t>Категории</a:t>
                      </a:r>
                      <a:endParaRPr lang="ru-RU" sz="1400" kern="50" dirty="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Блок</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Баллы по предметам</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Для прохождения квалификационного теста (%)</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Для прохождения квалификационного теста (баллы)</a:t>
                      </a:r>
                      <a:endParaRPr lang="ru-RU"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0"/>
                  </a:ext>
                </a:extLst>
              </a:tr>
              <a:tr h="335256">
                <a:tc rowSpan="2">
                  <a:txBody>
                    <a:bodyPr/>
                    <a:lstStyle/>
                    <a:p>
                      <a:pPr algn="just">
                        <a:lnSpc>
                          <a:spcPct val="107000"/>
                        </a:lnSpc>
                        <a:spcAft>
                          <a:spcPts val="0"/>
                        </a:spcAft>
                      </a:pPr>
                      <a:r>
                        <a:rPr lang="ru-RU" sz="1400" kern="50" spc="10">
                          <a:effectLst/>
                        </a:rPr>
                        <a:t>Педагог-</a:t>
                      </a:r>
                      <a:endParaRPr lang="ru-RU" sz="1400" kern="50">
                        <a:effectLst/>
                      </a:endParaRPr>
                    </a:p>
                    <a:p>
                      <a:pPr algn="just">
                        <a:lnSpc>
                          <a:spcPct val="107000"/>
                        </a:lnSpc>
                        <a:spcAft>
                          <a:spcPts val="0"/>
                        </a:spcAft>
                      </a:pPr>
                      <a:r>
                        <a:rPr lang="ru-RU" sz="1400" kern="50" spc="10">
                          <a:effectLst/>
                        </a:rPr>
                        <a:t>модератор</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Содержание учебного предмета</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70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60%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42</a:t>
                      </a:r>
                      <a:endParaRPr lang="ru-RU"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1"/>
                  </a:ext>
                </a:extLst>
              </a:tr>
              <a:tr h="502885">
                <a:tc vMerge="1">
                  <a:txBody>
                    <a:bodyPr/>
                    <a:lstStyle/>
                    <a:p>
                      <a:endParaRPr lang=""/>
                    </a:p>
                  </a:txBody>
                  <a:tcPr/>
                </a:tc>
                <a:tc>
                  <a:txBody>
                    <a:bodyPr/>
                    <a:lstStyle/>
                    <a:p>
                      <a:pPr algn="just">
                        <a:lnSpc>
                          <a:spcPct val="107000"/>
                        </a:lnSpc>
                        <a:spcAft>
                          <a:spcPts val="0"/>
                        </a:spcAft>
                      </a:pPr>
                      <a:r>
                        <a:rPr lang="ru-RU" sz="1400" kern="50" spc="10" dirty="0" err="1">
                          <a:effectLst/>
                        </a:rPr>
                        <a:t>Педагогика,методика</a:t>
                      </a:r>
                      <a:endParaRPr lang="ru-RU" sz="1400" kern="50" dirty="0">
                        <a:effectLst/>
                      </a:endParaRPr>
                    </a:p>
                    <a:p>
                      <a:pPr algn="just">
                        <a:lnSpc>
                          <a:spcPct val="107000"/>
                        </a:lnSpc>
                        <a:spcAft>
                          <a:spcPts val="0"/>
                        </a:spcAft>
                      </a:pPr>
                      <a:r>
                        <a:rPr lang="ru-RU" sz="1400" kern="50" spc="10" dirty="0">
                          <a:effectLst/>
                        </a:rPr>
                        <a:t>обучения </a:t>
                      </a:r>
                      <a:endParaRPr lang="ru-RU" sz="1400" kern="50" dirty="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30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40%</a:t>
                      </a:r>
                      <a:endParaRPr lang="kk-KZ"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12</a:t>
                      </a:r>
                      <a:endParaRPr lang="kk-KZ"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2"/>
                  </a:ext>
                </a:extLst>
              </a:tr>
              <a:tr h="335256">
                <a:tc rowSpan="2">
                  <a:txBody>
                    <a:bodyPr/>
                    <a:lstStyle/>
                    <a:p>
                      <a:pPr algn="just">
                        <a:lnSpc>
                          <a:spcPct val="107000"/>
                        </a:lnSpc>
                        <a:spcAft>
                          <a:spcPts val="0"/>
                        </a:spcAft>
                      </a:pPr>
                      <a:r>
                        <a:rPr lang="ru-RU" sz="1400" kern="50" spc="10">
                          <a:effectLst/>
                        </a:rPr>
                        <a:t>Педагог-</a:t>
                      </a:r>
                      <a:endParaRPr lang="ru-RU" sz="1400" kern="50">
                        <a:effectLst/>
                      </a:endParaRPr>
                    </a:p>
                    <a:p>
                      <a:pPr algn="just">
                        <a:lnSpc>
                          <a:spcPct val="107000"/>
                        </a:lnSpc>
                        <a:spcAft>
                          <a:spcPts val="0"/>
                        </a:spcAft>
                      </a:pPr>
                      <a:r>
                        <a:rPr lang="ru-RU" sz="1400" kern="50" spc="10">
                          <a:effectLst/>
                        </a:rPr>
                        <a:t>эксперт</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Содержание учебного предмета</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70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70%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49</a:t>
                      </a:r>
                      <a:endParaRPr lang="ru-RU"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3"/>
                  </a:ext>
                </a:extLst>
              </a:tr>
              <a:tr h="502885">
                <a:tc vMerge="1">
                  <a:txBody>
                    <a:bodyPr/>
                    <a:lstStyle/>
                    <a:p>
                      <a:endParaRPr lang=""/>
                    </a:p>
                  </a:txBody>
                  <a:tcPr/>
                </a:tc>
                <a:tc>
                  <a:txBody>
                    <a:bodyPr/>
                    <a:lstStyle/>
                    <a:p>
                      <a:pPr algn="just">
                        <a:lnSpc>
                          <a:spcPct val="107000"/>
                        </a:lnSpc>
                        <a:spcAft>
                          <a:spcPts val="0"/>
                        </a:spcAft>
                      </a:pPr>
                      <a:r>
                        <a:rPr lang="ru-RU" sz="1400" kern="50" spc="10" dirty="0" err="1">
                          <a:effectLst/>
                        </a:rPr>
                        <a:t>Педагогика,методика</a:t>
                      </a:r>
                      <a:endParaRPr lang="ru-RU" sz="1400" kern="50" dirty="0">
                        <a:effectLst/>
                      </a:endParaRPr>
                    </a:p>
                    <a:p>
                      <a:pPr algn="just">
                        <a:lnSpc>
                          <a:spcPct val="107000"/>
                        </a:lnSpc>
                        <a:spcAft>
                          <a:spcPts val="0"/>
                        </a:spcAft>
                      </a:pPr>
                      <a:r>
                        <a:rPr lang="ru-RU" sz="1400" kern="50" spc="10" dirty="0">
                          <a:effectLst/>
                        </a:rPr>
                        <a:t>обучения </a:t>
                      </a:r>
                      <a:endParaRPr lang="ru-RU" sz="1400" kern="50" dirty="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30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50%</a:t>
                      </a:r>
                      <a:endParaRPr lang="kk-KZ"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15</a:t>
                      </a:r>
                      <a:endParaRPr lang="kk-KZ"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4"/>
                  </a:ext>
                </a:extLst>
              </a:tr>
              <a:tr h="335256">
                <a:tc rowSpan="2">
                  <a:txBody>
                    <a:bodyPr/>
                    <a:lstStyle/>
                    <a:p>
                      <a:pPr algn="just">
                        <a:lnSpc>
                          <a:spcPct val="107000"/>
                        </a:lnSpc>
                        <a:spcAft>
                          <a:spcPts val="0"/>
                        </a:spcAft>
                      </a:pPr>
                      <a:r>
                        <a:rPr lang="ru-RU" sz="1400" kern="50" spc="10">
                          <a:effectLst/>
                        </a:rPr>
                        <a:t>Педагог-</a:t>
                      </a:r>
                      <a:endParaRPr lang="ru-RU" sz="1400" kern="50">
                        <a:effectLst/>
                      </a:endParaRPr>
                    </a:p>
                    <a:p>
                      <a:pPr algn="just">
                        <a:lnSpc>
                          <a:spcPct val="107000"/>
                        </a:lnSpc>
                        <a:spcAft>
                          <a:spcPts val="0"/>
                        </a:spcAft>
                      </a:pPr>
                      <a:r>
                        <a:rPr lang="ru-RU" sz="1400" kern="50" spc="10">
                          <a:effectLst/>
                        </a:rPr>
                        <a:t>исследователь</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Содержание учебного предмета</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70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80%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56</a:t>
                      </a:r>
                      <a:endParaRPr lang="ru-RU"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5"/>
                  </a:ext>
                </a:extLst>
              </a:tr>
              <a:tr h="502885">
                <a:tc vMerge="1">
                  <a:txBody>
                    <a:bodyPr/>
                    <a:lstStyle/>
                    <a:p>
                      <a:endParaRPr lang=""/>
                    </a:p>
                  </a:txBody>
                  <a:tcPr/>
                </a:tc>
                <a:tc>
                  <a:txBody>
                    <a:bodyPr/>
                    <a:lstStyle/>
                    <a:p>
                      <a:pPr algn="just">
                        <a:lnSpc>
                          <a:spcPct val="107000"/>
                        </a:lnSpc>
                        <a:spcAft>
                          <a:spcPts val="0"/>
                        </a:spcAft>
                      </a:pPr>
                      <a:r>
                        <a:rPr lang="ru-RU" sz="1400" kern="50" spc="10" dirty="0" err="1">
                          <a:effectLst/>
                        </a:rPr>
                        <a:t>Педагогика,методика</a:t>
                      </a:r>
                      <a:endParaRPr lang="ru-RU" sz="1400" kern="50" dirty="0">
                        <a:effectLst/>
                      </a:endParaRPr>
                    </a:p>
                    <a:p>
                      <a:pPr algn="just">
                        <a:lnSpc>
                          <a:spcPct val="107000"/>
                        </a:lnSpc>
                        <a:spcAft>
                          <a:spcPts val="0"/>
                        </a:spcAft>
                      </a:pPr>
                      <a:r>
                        <a:rPr lang="ru-RU" sz="1400" kern="50" spc="10" dirty="0">
                          <a:effectLst/>
                        </a:rPr>
                        <a:t>обучения </a:t>
                      </a:r>
                      <a:endParaRPr lang="ru-RU" sz="1400" kern="50" dirty="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30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60%</a:t>
                      </a:r>
                      <a:endParaRPr lang="kk-KZ"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18</a:t>
                      </a:r>
                      <a:endParaRPr lang="kk-KZ"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6"/>
                  </a:ext>
                </a:extLst>
              </a:tr>
              <a:tr h="335256">
                <a:tc rowSpan="2">
                  <a:txBody>
                    <a:bodyPr/>
                    <a:lstStyle/>
                    <a:p>
                      <a:pPr algn="just">
                        <a:lnSpc>
                          <a:spcPct val="107000"/>
                        </a:lnSpc>
                        <a:spcAft>
                          <a:spcPts val="0"/>
                        </a:spcAft>
                      </a:pPr>
                      <a:r>
                        <a:rPr lang="ru-RU" sz="1400" kern="50" spc="10">
                          <a:effectLst/>
                        </a:rPr>
                        <a:t>Педагог-</a:t>
                      </a:r>
                      <a:endParaRPr lang="ru-RU" sz="1400" kern="50">
                        <a:effectLst/>
                      </a:endParaRPr>
                    </a:p>
                    <a:p>
                      <a:pPr algn="just">
                        <a:lnSpc>
                          <a:spcPct val="107000"/>
                        </a:lnSpc>
                        <a:spcAft>
                          <a:spcPts val="0"/>
                        </a:spcAft>
                      </a:pPr>
                      <a:r>
                        <a:rPr lang="ru-RU" sz="1400" kern="50" spc="10">
                          <a:effectLst/>
                        </a:rPr>
                        <a:t>мастер</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Содержание учебного предмета</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70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90%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63</a:t>
                      </a:r>
                      <a:endParaRPr lang="ru-RU" sz="1400" kern="5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7"/>
                  </a:ext>
                </a:extLst>
              </a:tr>
              <a:tr h="502885">
                <a:tc vMerge="1">
                  <a:txBody>
                    <a:bodyPr/>
                    <a:lstStyle/>
                    <a:p>
                      <a:endParaRPr lang=""/>
                    </a:p>
                  </a:txBody>
                  <a:tcPr/>
                </a:tc>
                <a:tc>
                  <a:txBody>
                    <a:bodyPr/>
                    <a:lstStyle/>
                    <a:p>
                      <a:pPr algn="just">
                        <a:lnSpc>
                          <a:spcPct val="107000"/>
                        </a:lnSpc>
                        <a:spcAft>
                          <a:spcPts val="0"/>
                        </a:spcAft>
                      </a:pPr>
                      <a:r>
                        <a:rPr lang="ru-RU" sz="1400" kern="50" spc="10" dirty="0" err="1">
                          <a:effectLst/>
                        </a:rPr>
                        <a:t>Педагогика,методика</a:t>
                      </a:r>
                      <a:endParaRPr lang="ru-RU" sz="1400" kern="50" dirty="0">
                        <a:effectLst/>
                      </a:endParaRPr>
                    </a:p>
                    <a:p>
                      <a:pPr algn="just">
                        <a:lnSpc>
                          <a:spcPct val="107000"/>
                        </a:lnSpc>
                        <a:spcAft>
                          <a:spcPts val="0"/>
                        </a:spcAft>
                      </a:pPr>
                      <a:r>
                        <a:rPr lang="ru-RU" sz="1400" kern="50" spc="10" dirty="0">
                          <a:effectLst/>
                        </a:rPr>
                        <a:t>обучения </a:t>
                      </a:r>
                      <a:endParaRPr lang="ru-RU" sz="1400" kern="50" dirty="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ru-RU" sz="1400" kern="50" spc="10">
                          <a:effectLst/>
                        </a:rPr>
                        <a:t>30</a:t>
                      </a:r>
                      <a:endParaRPr lang="ru-RU"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a:effectLst/>
                        </a:rPr>
                        <a:t>70%</a:t>
                      </a:r>
                      <a:endParaRPr lang="kk-KZ" sz="1400" kern="50">
                        <a:effectLst/>
                        <a:latin typeface="Times New Roman"/>
                        <a:ea typeface="Times New Roman"/>
                        <a:cs typeface="Times New Roman"/>
                      </a:endParaRPr>
                    </a:p>
                  </a:txBody>
                  <a:tcPr marL="50358" marR="50358" marT="0" marB="0"/>
                </a:tc>
                <a:tc>
                  <a:txBody>
                    <a:bodyPr/>
                    <a:lstStyle/>
                    <a:p>
                      <a:pPr algn="just">
                        <a:lnSpc>
                          <a:spcPct val="107000"/>
                        </a:lnSpc>
                        <a:spcAft>
                          <a:spcPts val="0"/>
                        </a:spcAft>
                      </a:pPr>
                      <a:r>
                        <a:rPr lang="kk-KZ" sz="1400" kern="50" spc="10" dirty="0">
                          <a:effectLst/>
                        </a:rPr>
                        <a:t>21</a:t>
                      </a:r>
                      <a:endParaRPr lang="kk-KZ" sz="1400" kern="50" dirty="0">
                        <a:effectLst/>
                        <a:latin typeface="Times New Roman"/>
                        <a:ea typeface="Times New Roman"/>
                        <a:cs typeface="Times New Roman"/>
                      </a:endParaRPr>
                    </a:p>
                  </a:txBody>
                  <a:tcPr marL="50358" marR="50358"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55415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sp>
        <p:nvSpPr>
          <p:cNvPr id="9" name="Rectangle 1"/>
          <p:cNvSpPr>
            <a:spLocks noChangeArrowheads="1"/>
          </p:cNvSpPr>
          <p:nvPr/>
        </p:nvSpPr>
        <p:spPr bwMode="auto">
          <a:xfrm>
            <a:off x="251521" y="368287"/>
            <a:ext cx="84969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spcAft>
                <a:spcPts val="0"/>
              </a:spcAft>
            </a:pPr>
            <a:r>
              <a:rPr lang="ru-RU" sz="1400" b="1" kern="50" spc="10" dirty="0">
                <a:solidFill>
                  <a:srgbClr val="000000"/>
                </a:solidFill>
                <a:latin typeface="Times New Roman"/>
                <a:ea typeface="Times New Roman"/>
              </a:rPr>
              <a:t>Для педагогов по предметам «Информатика», «Цифровая грамотность»</a:t>
            </a:r>
            <a:endParaRPr lang="ru-RU" sz="1200" b="1" kern="50" dirty="0">
              <a:latin typeface="Times New Roman"/>
              <a:ea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467511280"/>
              </p:ext>
            </p:extLst>
          </p:nvPr>
        </p:nvGraphicFramePr>
        <p:xfrm>
          <a:off x="250294" y="798100"/>
          <a:ext cx="8786202" cy="4795809"/>
        </p:xfrm>
        <a:graphic>
          <a:graphicData uri="http://schemas.openxmlformats.org/drawingml/2006/table">
            <a:tbl>
              <a:tblPr>
                <a:tableStyleId>{5C22544A-7EE6-4342-B048-85BDC9FD1C3A}</a:tableStyleId>
              </a:tblPr>
              <a:tblGrid>
                <a:gridCol w="1369378">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1331910">
                  <a:extLst>
                    <a:ext uri="{9D8B030D-6E8A-4147-A177-3AD203B41FA5}">
                      <a16:colId xmlns:a16="http://schemas.microsoft.com/office/drawing/2014/main" val="20002"/>
                    </a:ext>
                  </a:extLst>
                </a:gridCol>
                <a:gridCol w="1533038">
                  <a:extLst>
                    <a:ext uri="{9D8B030D-6E8A-4147-A177-3AD203B41FA5}">
                      <a16:colId xmlns:a16="http://schemas.microsoft.com/office/drawing/2014/main" val="20003"/>
                    </a:ext>
                  </a:extLst>
                </a:gridCol>
                <a:gridCol w="1383524">
                  <a:extLst>
                    <a:ext uri="{9D8B030D-6E8A-4147-A177-3AD203B41FA5}">
                      <a16:colId xmlns:a16="http://schemas.microsoft.com/office/drawing/2014/main" val="20004"/>
                    </a:ext>
                  </a:extLst>
                </a:gridCol>
              </a:tblGrid>
              <a:tr h="856263">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Категории</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Блок</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Баллы по предметам</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Для прохождения квалификационного теста (%)</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Для прохождения квалификационного теста (баллы)</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0"/>
                  </a:ext>
                </a:extLst>
              </a:tr>
              <a:tr h="244647">
                <a:tc rowSpan="2">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 </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Педагогика, методика обучения</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a:effectLst/>
                          <a:latin typeface="Times New Roman" panose="02020603050405020304" pitchFamily="18" charset="0"/>
                          <a:cs typeface="Times New Roman" panose="02020603050405020304" pitchFamily="18" charset="0"/>
                        </a:rPr>
                        <a:t>30%</a:t>
                      </a:r>
                      <a:endParaRPr lang="kk-KZ"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a:effectLst/>
                          <a:latin typeface="Times New Roman" panose="02020603050405020304" pitchFamily="18" charset="0"/>
                          <a:cs typeface="Times New Roman" panose="02020603050405020304" pitchFamily="18" charset="0"/>
                        </a:rPr>
                        <a:t>9</a:t>
                      </a:r>
                      <a:endParaRPr lang="kk-KZ" sz="1400" kern="5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1"/>
                  </a:ext>
                </a:extLst>
              </a:tr>
              <a:tr h="489293">
                <a:tc vMerge="1">
                  <a:txBody>
                    <a:bodyPr/>
                    <a:lstStyle/>
                    <a:p>
                      <a:endParaRPr lang=""/>
                    </a:p>
                  </a:txBody>
                  <a:tcPr/>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Содержание учебного предмета и программирование</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50%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15</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2"/>
                  </a:ext>
                </a:extLst>
              </a:tr>
              <a:tr h="244647">
                <a:tc rowSpan="2">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a:t>
                      </a:r>
                      <a:endParaRPr lang="ru-RU" sz="140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модератор</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Педагогика, методика обучения</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a:effectLst/>
                          <a:latin typeface="Times New Roman" panose="02020603050405020304" pitchFamily="18" charset="0"/>
                          <a:cs typeface="Times New Roman" panose="02020603050405020304" pitchFamily="18" charset="0"/>
                        </a:rPr>
                        <a:t>40%</a:t>
                      </a:r>
                      <a:endParaRPr lang="kk-KZ"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12</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3"/>
                  </a:ext>
                </a:extLst>
              </a:tr>
              <a:tr h="489293">
                <a:tc vMerge="1">
                  <a:txBody>
                    <a:bodyPr/>
                    <a:lstStyle/>
                    <a:p>
                      <a:endParaRPr lang=""/>
                    </a:p>
                  </a:txBody>
                  <a:tcPr/>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Содержание учебного предмета и программирование</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60%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18</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4"/>
                  </a:ext>
                </a:extLst>
              </a:tr>
              <a:tr h="244647">
                <a:tc rowSpan="2">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a:t>
                      </a:r>
                      <a:endParaRPr lang="ru-RU" sz="140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эксперт</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Педагогика, методика обучения</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a:effectLst/>
                          <a:latin typeface="Times New Roman" panose="02020603050405020304" pitchFamily="18" charset="0"/>
                          <a:cs typeface="Times New Roman" panose="02020603050405020304" pitchFamily="18" charset="0"/>
                        </a:rPr>
                        <a:t>50%</a:t>
                      </a:r>
                      <a:endParaRPr lang="kk-KZ"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dirty="0">
                          <a:effectLst/>
                          <a:latin typeface="Times New Roman" panose="02020603050405020304" pitchFamily="18" charset="0"/>
                          <a:cs typeface="Times New Roman" panose="02020603050405020304" pitchFamily="18" charset="0"/>
                        </a:rPr>
                        <a:t>15</a:t>
                      </a:r>
                      <a:endParaRPr lang="kk-KZ" sz="1400" kern="50" dirty="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5"/>
                  </a:ext>
                </a:extLst>
              </a:tr>
              <a:tr h="489293">
                <a:tc vMerge="1">
                  <a:txBody>
                    <a:bodyPr/>
                    <a:lstStyle/>
                    <a:p>
                      <a:endParaRPr lang=""/>
                    </a:p>
                  </a:txBody>
                  <a:tcPr/>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Содержание учебного предмета и программирование</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70%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dirty="0">
                          <a:effectLst/>
                          <a:latin typeface="Times New Roman" panose="02020603050405020304" pitchFamily="18" charset="0"/>
                          <a:cs typeface="Times New Roman" panose="02020603050405020304" pitchFamily="18" charset="0"/>
                        </a:rPr>
                        <a:t>21</a:t>
                      </a:r>
                      <a:endParaRPr lang="ru-RU" sz="1400" kern="50" dirty="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6"/>
                  </a:ext>
                </a:extLst>
              </a:tr>
              <a:tr h="244647">
                <a:tc rowSpan="2">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a:t>
                      </a:r>
                      <a:endParaRPr lang="ru-RU" sz="140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исследователь</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Педагогика, методика обучения</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a:effectLst/>
                          <a:latin typeface="Times New Roman" panose="02020603050405020304" pitchFamily="18" charset="0"/>
                          <a:cs typeface="Times New Roman" panose="02020603050405020304" pitchFamily="18" charset="0"/>
                        </a:rPr>
                        <a:t>60%</a:t>
                      </a:r>
                      <a:endParaRPr lang="kk-KZ"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dirty="0">
                          <a:effectLst/>
                          <a:latin typeface="Times New Roman" panose="02020603050405020304" pitchFamily="18" charset="0"/>
                          <a:cs typeface="Times New Roman" panose="02020603050405020304" pitchFamily="18" charset="0"/>
                        </a:rPr>
                        <a:t>18</a:t>
                      </a:r>
                      <a:endParaRPr lang="kk-KZ" sz="1400" kern="50" dirty="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7"/>
                  </a:ext>
                </a:extLst>
              </a:tr>
              <a:tr h="489293">
                <a:tc vMerge="1">
                  <a:txBody>
                    <a:bodyPr/>
                    <a:lstStyle/>
                    <a:p>
                      <a:endParaRPr lang=""/>
                    </a:p>
                  </a:txBody>
                  <a:tcPr/>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Содержание учебного предмета и программирование</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80%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dirty="0">
                          <a:effectLst/>
                          <a:latin typeface="Times New Roman" panose="02020603050405020304" pitchFamily="18" charset="0"/>
                          <a:cs typeface="Times New Roman" panose="02020603050405020304" pitchFamily="18" charset="0"/>
                        </a:rPr>
                        <a:t>24</a:t>
                      </a:r>
                      <a:endParaRPr lang="ru-RU" sz="1400" kern="50" dirty="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8"/>
                  </a:ext>
                </a:extLst>
              </a:tr>
              <a:tr h="244647">
                <a:tc rowSpan="2">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a:t>
                      </a:r>
                      <a:endParaRPr lang="ru-RU" sz="1400" kern="5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мастер</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Педагогика, методика обучения</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3</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kk-KZ" sz="1400" kern="50" spc="10">
                          <a:effectLst/>
                          <a:latin typeface="Times New Roman" panose="02020603050405020304" pitchFamily="18" charset="0"/>
                          <a:cs typeface="Times New Roman" panose="02020603050405020304" pitchFamily="18" charset="0"/>
                        </a:rPr>
                        <a:t>70%</a:t>
                      </a:r>
                      <a:endParaRPr lang="kk-KZ"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21</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09"/>
                  </a:ext>
                </a:extLst>
              </a:tr>
              <a:tr h="489293">
                <a:tc vMerge="1">
                  <a:txBody>
                    <a:bodyPr/>
                    <a:lstStyle/>
                    <a:p>
                      <a:endParaRPr lang=""/>
                    </a:p>
                  </a:txBody>
                  <a:tcPr/>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Содержание учебного предмета и программирование</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dirty="0">
                          <a:effectLst/>
                          <a:latin typeface="Times New Roman" panose="02020603050405020304" pitchFamily="18" charset="0"/>
                          <a:cs typeface="Times New Roman" panose="02020603050405020304" pitchFamily="18" charset="0"/>
                        </a:rPr>
                        <a:t>30</a:t>
                      </a:r>
                      <a:endParaRPr lang="ru-RU" sz="1400" kern="50" dirty="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a:effectLst/>
                          <a:latin typeface="Times New Roman" panose="02020603050405020304" pitchFamily="18" charset="0"/>
                          <a:cs typeface="Times New Roman" panose="02020603050405020304" pitchFamily="18" charset="0"/>
                        </a:rPr>
                        <a:t>90%</a:t>
                      </a:r>
                      <a:endParaRPr lang="ru-RU" sz="1400" kern="50">
                        <a:effectLst/>
                        <a:latin typeface="Times New Roman" panose="02020603050405020304" pitchFamily="18" charset="0"/>
                        <a:ea typeface="Times New Roman"/>
                        <a:cs typeface="Times New Roman" panose="02020603050405020304" pitchFamily="18" charset="0"/>
                      </a:endParaRPr>
                    </a:p>
                  </a:txBody>
                  <a:tcPr marL="36748" marR="36748" marT="0" marB="0"/>
                </a:tc>
                <a:tc>
                  <a:txBody>
                    <a:bodyPr/>
                    <a:lstStyle/>
                    <a:p>
                      <a:pPr algn="just">
                        <a:lnSpc>
                          <a:spcPct val="107000"/>
                        </a:lnSpc>
                        <a:spcAft>
                          <a:spcPts val="0"/>
                        </a:spcAft>
                      </a:pPr>
                      <a:r>
                        <a:rPr lang="ru-RU" sz="1400" kern="50" spc="10" dirty="0">
                          <a:effectLst/>
                          <a:latin typeface="Times New Roman" panose="02020603050405020304" pitchFamily="18" charset="0"/>
                          <a:cs typeface="Times New Roman" panose="02020603050405020304" pitchFamily="18" charset="0"/>
                        </a:rPr>
                        <a:t>27</a:t>
                      </a:r>
                      <a:endParaRPr lang="ru-RU" sz="1400" kern="50" dirty="0">
                        <a:effectLst/>
                        <a:latin typeface="Times New Roman" panose="02020603050405020304" pitchFamily="18" charset="0"/>
                        <a:ea typeface="Times New Roman"/>
                        <a:cs typeface="Times New Roman" panose="02020603050405020304" pitchFamily="18" charset="0"/>
                      </a:endParaRPr>
                    </a:p>
                  </a:txBody>
                  <a:tcPr marL="36748" marR="36748"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95069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131" y="1198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r>
              <a:rPr lang="ru-RU" sz="1600" b="1" i="1" kern="50" dirty="0">
                <a:solidFill>
                  <a:srgbClr val="000000"/>
                </a:solidFill>
                <a:latin typeface="Times New Roman"/>
                <a:ea typeface="Times New Roman"/>
              </a:rPr>
              <a:t>Для руководителей организаций образования</a:t>
            </a: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2" name="Объект 1">
            <a:extLst>
              <a:ext uri="{FF2B5EF4-FFF2-40B4-BE49-F238E27FC236}">
                <a16:creationId xmlns:a16="http://schemas.microsoft.com/office/drawing/2014/main" id="{ECA4D1F9-3D22-4E90-A856-240D1AB9B04A}"/>
              </a:ext>
            </a:extLst>
          </p:cNvPr>
          <p:cNvGraphicFramePr>
            <a:graphicFrameLocks noChangeAspect="1"/>
          </p:cNvGraphicFramePr>
          <p:nvPr>
            <p:extLst>
              <p:ext uri="{D42A27DB-BD31-4B8C-83A1-F6EECF244321}">
                <p14:modId xmlns:p14="http://schemas.microsoft.com/office/powerpoint/2010/main" val="3518847439"/>
              </p:ext>
            </p:extLst>
          </p:nvPr>
        </p:nvGraphicFramePr>
        <p:xfrm>
          <a:off x="25515" y="814502"/>
          <a:ext cx="8783638" cy="5743575"/>
        </p:xfrm>
        <a:graphic>
          <a:graphicData uri="http://schemas.openxmlformats.org/presentationml/2006/ole">
            <mc:AlternateContent xmlns:mc="http://schemas.openxmlformats.org/markup-compatibility/2006">
              <mc:Choice xmlns:v="urn:schemas-microsoft-com:vml" Requires="v">
                <p:oleObj spid="_x0000_s4101" name="Document" r:id="rId4" imgW="7244185" imgH="4752368" progId="Word.Document.12">
                  <p:embed/>
                </p:oleObj>
              </mc:Choice>
              <mc:Fallback>
                <p:oleObj name="Document" r:id="rId4" imgW="7244185" imgH="4752368" progId="Word.Document.12">
                  <p:embed/>
                  <p:pic>
                    <p:nvPicPr>
                      <p:cNvPr id="0" name=""/>
                      <p:cNvPicPr/>
                      <p:nvPr/>
                    </p:nvPicPr>
                    <p:blipFill>
                      <a:blip r:embed="rId5"/>
                      <a:stretch>
                        <a:fillRect/>
                      </a:stretch>
                    </p:blipFill>
                    <p:spPr>
                      <a:xfrm>
                        <a:off x="25515" y="814502"/>
                        <a:ext cx="8783638" cy="5743575"/>
                      </a:xfrm>
                      <a:prstGeom prst="rect">
                        <a:avLst/>
                      </a:prstGeom>
                    </p:spPr>
                  </p:pic>
                </p:oleObj>
              </mc:Fallback>
            </mc:AlternateContent>
          </a:graphicData>
        </a:graphic>
      </p:graphicFrame>
    </p:spTree>
    <p:extLst>
      <p:ext uri="{BB962C8B-B14F-4D97-AF65-F5344CB8AC3E}">
        <p14:creationId xmlns:p14="http://schemas.microsoft.com/office/powerpoint/2010/main" val="3641018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9222"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rPr>
              <a:t>Критерии оценивания портфолио педагога организации дошкольного воспитания</a:t>
            </a:r>
            <a:r>
              <a:rPr lang="ru-KZ" b="1" dirty="0">
                <a:solidFill>
                  <a:srgbClr val="000000"/>
                </a:solidFill>
                <a:latin typeface="Times New Roman" panose="02020603050405020304" pitchFamily="18" charset="0"/>
                <a:ea typeface="Times New Roman" panose="02020603050405020304" pitchFamily="18" charset="0"/>
              </a:rPr>
              <a:t> </a:t>
            </a:r>
            <a:r>
              <a:rPr lang="ru-RU" sz="1800" b="1" dirty="0">
                <a:solidFill>
                  <a:srgbClr val="000000"/>
                </a:solidFill>
                <a:effectLst/>
                <a:latin typeface="Times New Roman" panose="02020603050405020304" pitchFamily="18" charset="0"/>
                <a:ea typeface="Times New Roman" panose="02020603050405020304" pitchFamily="18" charset="0"/>
              </a:rPr>
              <a:t>и обучения на присвоение (подтверждение) квалификационной категории</a:t>
            </a:r>
            <a:endParaRPr lang="ru-KZ" sz="1800" b="1" dirty="0">
              <a:solidFill>
                <a:srgbClr val="000000"/>
              </a:solidFill>
              <a:effectLst/>
              <a:latin typeface="Times New Roman" panose="02020603050405020304" pitchFamily="18" charset="0"/>
              <a:ea typeface="Times New Roman" panose="02020603050405020304" pitchFamily="18" charset="0"/>
            </a:endParaRPr>
          </a:p>
          <a:p>
            <a:pPr>
              <a:lnSpc>
                <a:spcPct val="115000"/>
              </a:lnSpc>
              <a:spcAft>
                <a:spcPts val="1000"/>
              </a:spcAft>
            </a:pPr>
            <a:endParaRPr lang="ru-RU" sz="1800" dirty="0">
              <a:effectLst/>
              <a:latin typeface="Times New Roman" panose="02020603050405020304" pitchFamily="18" charset="0"/>
              <a:ea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2" name="Таблица 1">
            <a:extLst>
              <a:ext uri="{FF2B5EF4-FFF2-40B4-BE49-F238E27FC236}">
                <a16:creationId xmlns:a16="http://schemas.microsoft.com/office/drawing/2014/main" id="{65ADE4E4-5F88-4415-94AB-311E54EF9A85}"/>
              </a:ext>
            </a:extLst>
          </p:cNvPr>
          <p:cNvGraphicFramePr>
            <a:graphicFrameLocks noGrp="1"/>
          </p:cNvGraphicFramePr>
          <p:nvPr>
            <p:extLst>
              <p:ext uri="{D42A27DB-BD31-4B8C-83A1-F6EECF244321}">
                <p14:modId xmlns:p14="http://schemas.microsoft.com/office/powerpoint/2010/main" val="2155854088"/>
              </p:ext>
            </p:extLst>
          </p:nvPr>
        </p:nvGraphicFramePr>
        <p:xfrm>
          <a:off x="251520" y="1124745"/>
          <a:ext cx="8884073" cy="6271352"/>
        </p:xfrm>
        <a:graphic>
          <a:graphicData uri="http://schemas.openxmlformats.org/drawingml/2006/table">
            <a:tbl>
              <a:tblPr firstRow="1" firstCol="1" bandRow="1">
                <a:tableStyleId>{5C22544A-7EE6-4342-B048-85BDC9FD1C3A}</a:tableStyleId>
              </a:tblPr>
              <a:tblGrid>
                <a:gridCol w="2154192">
                  <a:extLst>
                    <a:ext uri="{9D8B030D-6E8A-4147-A177-3AD203B41FA5}">
                      <a16:colId xmlns:a16="http://schemas.microsoft.com/office/drawing/2014/main" val="195874416"/>
                    </a:ext>
                  </a:extLst>
                </a:gridCol>
                <a:gridCol w="2010579">
                  <a:extLst>
                    <a:ext uri="{9D8B030D-6E8A-4147-A177-3AD203B41FA5}">
                      <a16:colId xmlns:a16="http://schemas.microsoft.com/office/drawing/2014/main" val="1172738131"/>
                    </a:ext>
                  </a:extLst>
                </a:gridCol>
                <a:gridCol w="1436128">
                  <a:extLst>
                    <a:ext uri="{9D8B030D-6E8A-4147-A177-3AD203B41FA5}">
                      <a16:colId xmlns:a16="http://schemas.microsoft.com/office/drawing/2014/main" val="912720281"/>
                    </a:ext>
                  </a:extLst>
                </a:gridCol>
                <a:gridCol w="1507934">
                  <a:extLst>
                    <a:ext uri="{9D8B030D-6E8A-4147-A177-3AD203B41FA5}">
                      <a16:colId xmlns:a16="http://schemas.microsoft.com/office/drawing/2014/main" val="1882789867"/>
                    </a:ext>
                  </a:extLst>
                </a:gridCol>
                <a:gridCol w="1775240">
                  <a:extLst>
                    <a:ext uri="{9D8B030D-6E8A-4147-A177-3AD203B41FA5}">
                      <a16:colId xmlns:a16="http://schemas.microsoft.com/office/drawing/2014/main" val="122965012"/>
                    </a:ext>
                  </a:extLst>
                </a:gridCol>
              </a:tblGrid>
              <a:tr h="425339">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p>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gridSpan="4">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Квалификационная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категория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54102020"/>
                  </a:ext>
                </a:extLst>
              </a:tr>
              <a:tr h="412754">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Критерии</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оценивания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Педагог-модератор</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Педагог-эксперт</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Педагог-исследователь</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Педагог-мастер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4114212506"/>
                  </a:ext>
                </a:extLst>
              </a:tr>
              <a:tr h="1607438">
                <a:tc>
                  <a:txBody>
                    <a:bodyPr/>
                    <a:lstStyle/>
                    <a:p>
                      <a:pPr marL="12700" algn="just">
                        <a:lnSpc>
                          <a:spcPct val="115000"/>
                        </a:lnSpc>
                        <a:spcAft>
                          <a:spcPts val="100"/>
                        </a:spcAft>
                      </a:pPr>
                      <a:r>
                        <a:rPr lang="ru-RU" sz="1200">
                          <a:effectLst/>
                          <a:latin typeface="Times New Roman" panose="02020603050405020304" pitchFamily="18" charset="0"/>
                          <a:cs typeface="Times New Roman" panose="02020603050405020304" pitchFamily="18" charset="0"/>
                        </a:rPr>
                        <a:t>Сформированность умений и навыков воспитанников за последние три учебных года. С учетом динамики сформированности умений и навыков (стартовый/промежуточный/итоговый) 1</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Динамика повышения уровня сформированности умений и навыков у воспитанников - на 3%</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Динамика повышения уровня сформированности умений и навыков у воспитанников - на 4%</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ru-RU" sz="1200">
                          <a:effectLst/>
                          <a:latin typeface="Times New Roman" panose="02020603050405020304" pitchFamily="18" charset="0"/>
                          <a:cs typeface="Times New Roman" panose="02020603050405020304" pitchFamily="18" charset="0"/>
                        </a:rPr>
                        <a:t>Динамика повышения уровня сформированности умений и навыков у воспитанников - на 5%</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ru-RU" sz="1200">
                          <a:effectLst/>
                          <a:latin typeface="Times New Roman" panose="02020603050405020304" pitchFamily="18" charset="0"/>
                          <a:cs typeface="Times New Roman" panose="02020603050405020304" pitchFamily="18" charset="0"/>
                        </a:rPr>
                        <a:t>Динамика повышения уровня сформированности умений и навыков у воспитанников - на 6%</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1566409994"/>
                  </a:ext>
                </a:extLst>
              </a:tr>
              <a:tr h="3747157">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Качество проведения занятий2</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Видеозапись занятия (продолжительностью 10 минут. </a:t>
                      </a:r>
                      <a:r>
                        <a:rPr lang="ru-RU" sz="1200">
                          <a:effectLst/>
                          <a:latin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занятия методиста, руководителя организации образования (не менее 2-х занятий за текущий учебный год)</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Видеозапись</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занятия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продолжительностью</a:t>
                      </a:r>
                      <a:r>
                        <a:rPr lang="en-US" sz="1200" dirty="0">
                          <a:effectLst/>
                          <a:latin typeface="Times New Roman" panose="02020603050405020304" pitchFamily="18" charset="0"/>
                          <a:cs typeface="Times New Roman" panose="02020603050405020304" pitchFamily="18" charset="0"/>
                        </a:rPr>
                        <a:t> 10 </a:t>
                      </a:r>
                      <a:r>
                        <a:rPr lang="en-US" sz="1200" dirty="0" err="1">
                          <a:effectLst/>
                          <a:latin typeface="Times New Roman" panose="02020603050405020304" pitchFamily="18" charset="0"/>
                          <a:cs typeface="Times New Roman" panose="02020603050405020304" pitchFamily="18" charset="0"/>
                        </a:rPr>
                        <a:t>минут</a:t>
                      </a:r>
                      <a:r>
                        <a:rPr lang="en-US" sz="1200" dirty="0">
                          <a:effectLst/>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занятия методиста, руководителя организации образования (не менее 2-х занятий за текущий учебный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Видеозапись</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занятия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продолжительностью</a:t>
                      </a:r>
                      <a:r>
                        <a:rPr lang="en-US" sz="1200" dirty="0">
                          <a:effectLst/>
                          <a:latin typeface="Times New Roman" panose="02020603050405020304" pitchFamily="18" charset="0"/>
                          <a:cs typeface="Times New Roman" panose="02020603050405020304" pitchFamily="18" charset="0"/>
                        </a:rPr>
                        <a:t> 10 </a:t>
                      </a:r>
                      <a:r>
                        <a:rPr lang="en-US" sz="1200" dirty="0" err="1">
                          <a:effectLst/>
                          <a:latin typeface="Times New Roman" panose="02020603050405020304" pitchFamily="18" charset="0"/>
                          <a:cs typeface="Times New Roman" panose="02020603050405020304" pitchFamily="18" charset="0"/>
                        </a:rPr>
                        <a:t>минут</a:t>
                      </a:r>
                      <a:r>
                        <a:rPr lang="en-US" sz="1200" dirty="0">
                          <a:effectLst/>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занятия методиста, руководителя организации образования (не менее 3-х занятий за текущий учебный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Видеозапись</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занятия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продолжительностью</a:t>
                      </a:r>
                      <a:r>
                        <a:rPr lang="en-US" sz="1200" dirty="0">
                          <a:effectLst/>
                          <a:latin typeface="Times New Roman" panose="02020603050405020304" pitchFamily="18" charset="0"/>
                          <a:cs typeface="Times New Roman" panose="02020603050405020304" pitchFamily="18" charset="0"/>
                        </a:rPr>
                        <a:t> 10 </a:t>
                      </a:r>
                      <a:r>
                        <a:rPr lang="en-US" sz="1200" dirty="0" err="1">
                          <a:effectLst/>
                          <a:latin typeface="Times New Roman" panose="02020603050405020304" pitchFamily="18" charset="0"/>
                          <a:cs typeface="Times New Roman" panose="02020603050405020304" pitchFamily="18" charset="0"/>
                        </a:rPr>
                        <a:t>минут</a:t>
                      </a:r>
                      <a:r>
                        <a:rPr lang="en-US" sz="1200" dirty="0">
                          <a:effectLst/>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занятия методиста, руководителя организации образования (не менее 3-х занятий за текущий учебный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2974440194"/>
                  </a:ext>
                </a:extLst>
              </a:tr>
            </a:tbl>
          </a:graphicData>
        </a:graphic>
      </p:graphicFrame>
    </p:spTree>
    <p:extLst>
      <p:ext uri="{BB962C8B-B14F-4D97-AF65-F5344CB8AC3E}">
        <p14:creationId xmlns:p14="http://schemas.microsoft.com/office/powerpoint/2010/main" val="997047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9222"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rPr>
              <a:t>Критерии оценивания портфолио педагога организации дошкольного воспитания</a:t>
            </a:r>
            <a:r>
              <a:rPr lang="ru-KZ" b="1" dirty="0">
                <a:solidFill>
                  <a:srgbClr val="000000"/>
                </a:solidFill>
                <a:latin typeface="Times New Roman" panose="02020603050405020304" pitchFamily="18" charset="0"/>
                <a:ea typeface="Times New Roman" panose="02020603050405020304" pitchFamily="18" charset="0"/>
              </a:rPr>
              <a:t> </a:t>
            </a:r>
            <a:r>
              <a:rPr lang="ru-RU" sz="1800" b="1" dirty="0">
                <a:solidFill>
                  <a:srgbClr val="000000"/>
                </a:solidFill>
                <a:effectLst/>
                <a:latin typeface="Times New Roman" panose="02020603050405020304" pitchFamily="18" charset="0"/>
                <a:ea typeface="Times New Roman" panose="02020603050405020304" pitchFamily="18" charset="0"/>
              </a:rPr>
              <a:t>и обучения на присвоение (подтверждение) квалификационной категории</a:t>
            </a:r>
            <a:endParaRPr lang="ru-KZ" sz="1800" b="1" dirty="0">
              <a:solidFill>
                <a:srgbClr val="000000"/>
              </a:solidFill>
              <a:effectLst/>
              <a:latin typeface="Times New Roman" panose="02020603050405020304" pitchFamily="18" charset="0"/>
              <a:ea typeface="Times New Roman" panose="02020603050405020304" pitchFamily="18" charset="0"/>
            </a:endParaRPr>
          </a:p>
          <a:p>
            <a:pPr>
              <a:lnSpc>
                <a:spcPct val="115000"/>
              </a:lnSpc>
              <a:spcAft>
                <a:spcPts val="1000"/>
              </a:spcAft>
            </a:pPr>
            <a:endParaRPr lang="ru-RU" sz="1800" dirty="0">
              <a:effectLst/>
              <a:latin typeface="Times New Roman" panose="02020603050405020304" pitchFamily="18" charset="0"/>
              <a:ea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2" name="Таблица 1">
            <a:extLst>
              <a:ext uri="{FF2B5EF4-FFF2-40B4-BE49-F238E27FC236}">
                <a16:creationId xmlns:a16="http://schemas.microsoft.com/office/drawing/2014/main" id="{65ADE4E4-5F88-4415-94AB-311E54EF9A85}"/>
              </a:ext>
            </a:extLst>
          </p:cNvPr>
          <p:cNvGraphicFramePr>
            <a:graphicFrameLocks noGrp="1"/>
          </p:cNvGraphicFramePr>
          <p:nvPr>
            <p:extLst>
              <p:ext uri="{D42A27DB-BD31-4B8C-83A1-F6EECF244321}">
                <p14:modId xmlns:p14="http://schemas.microsoft.com/office/powerpoint/2010/main" val="2026074226"/>
              </p:ext>
            </p:extLst>
          </p:nvPr>
        </p:nvGraphicFramePr>
        <p:xfrm>
          <a:off x="6088" y="1124745"/>
          <a:ext cx="9129504" cy="6876336"/>
        </p:xfrm>
        <a:graphic>
          <a:graphicData uri="http://schemas.openxmlformats.org/drawingml/2006/table">
            <a:tbl>
              <a:tblPr firstRow="1" firstCol="1" bandRow="1">
                <a:tableStyleId>{5C22544A-7EE6-4342-B048-85BDC9FD1C3A}</a:tableStyleId>
              </a:tblPr>
              <a:tblGrid>
                <a:gridCol w="2837720">
                  <a:extLst>
                    <a:ext uri="{9D8B030D-6E8A-4147-A177-3AD203B41FA5}">
                      <a16:colId xmlns:a16="http://schemas.microsoft.com/office/drawing/2014/main" val="195874416"/>
                    </a:ext>
                  </a:extLst>
                </a:gridCol>
                <a:gridCol w="864096">
                  <a:extLst>
                    <a:ext uri="{9D8B030D-6E8A-4147-A177-3AD203B41FA5}">
                      <a16:colId xmlns:a16="http://schemas.microsoft.com/office/drawing/2014/main" val="1172738131"/>
                    </a:ext>
                  </a:extLst>
                </a:gridCol>
                <a:gridCol w="1368152">
                  <a:extLst>
                    <a:ext uri="{9D8B030D-6E8A-4147-A177-3AD203B41FA5}">
                      <a16:colId xmlns:a16="http://schemas.microsoft.com/office/drawing/2014/main" val="912720281"/>
                    </a:ext>
                  </a:extLst>
                </a:gridCol>
                <a:gridCol w="1872208">
                  <a:extLst>
                    <a:ext uri="{9D8B030D-6E8A-4147-A177-3AD203B41FA5}">
                      <a16:colId xmlns:a16="http://schemas.microsoft.com/office/drawing/2014/main" val="1882789867"/>
                    </a:ext>
                  </a:extLst>
                </a:gridCol>
                <a:gridCol w="2187328">
                  <a:extLst>
                    <a:ext uri="{9D8B030D-6E8A-4147-A177-3AD203B41FA5}">
                      <a16:colId xmlns:a16="http://schemas.microsoft.com/office/drawing/2014/main" val="122965012"/>
                    </a:ext>
                  </a:extLst>
                </a:gridCol>
              </a:tblGrid>
              <a:tr h="425339">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p>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gridSpan="4">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Квалификационная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категория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54102020"/>
                  </a:ext>
                </a:extLst>
              </a:tr>
              <a:tr h="412754">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Критерии</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оценивания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Педагог-модератор</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Педагог-эксперт</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Педагог-исследователь</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Педагог-мастер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4114212506"/>
                  </a:ext>
                </a:extLst>
              </a:tr>
              <a:tr h="1220274">
                <a:tc>
                  <a:txBody>
                    <a:bodyPr/>
                    <a:lstStyle/>
                    <a:p>
                      <a:pPr marL="12700" algn="just">
                        <a:lnSpc>
                          <a:spcPct val="115000"/>
                        </a:lnSpc>
                        <a:spcAft>
                          <a:spcPts val="100"/>
                        </a:spcAft>
                      </a:pPr>
                      <a:r>
                        <a:rPr lang="ru-RU"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Достижения педагога в профессиональных конкурсах или олимпиадах в соответствии с приказом Министра образования и науки Республики Казахстан от 7 декабря 2011 года № 514 "Об утверждении Перечня республиканских и международных олимпиад и конкурсов научных проектов (научных соревнований) по общеобразовательным предметам, конкурсов исполнителей, конкурсов профессионального мастерства и спортивных соревнований" (зарегистрирован в Реестре государственной регистрации нормативных правовых актов № 7355) (далее – приказ №514)</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Уровень области/городов республиканского значения и столицы (при наличии)</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профессиональных конкурсов, проводимых по плану управления образования области или на республиканском уровне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профессиональных конкурсов, проводимых на республиканском уровне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6409994"/>
                  </a:ext>
                </a:extLst>
              </a:tr>
              <a:tr h="3747157">
                <a:tc>
                  <a:txBody>
                    <a:bodyPr/>
                    <a:lstStyle/>
                    <a:p>
                      <a:pPr marL="12700" algn="just">
                        <a:lnSpc>
                          <a:spcPct val="115000"/>
                        </a:lnSpc>
                        <a:spcAft>
                          <a:spcPts val="100"/>
                        </a:spcAft>
                      </a:pP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Обобщение</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педагогического</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опыта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2700" algn="just">
                        <a:lnSpc>
                          <a:spcPct val="115000"/>
                        </a:lnSpc>
                        <a:spcAft>
                          <a:spcPts val="1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2700" algn="just">
                        <a:lnSpc>
                          <a:spcPct val="115000"/>
                        </a:lnSpc>
                        <a:spcAft>
                          <a:spcPts val="1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выступление на семинарах, конференциях, форумах на уровне области/городов (представляются копии программы, публикации в сборнике) или разработка методических материалов (представляется решение учебно-методического совета соответствующего уровня или свидетельство об авторском праве) или документ о внесении опыта в банк данных соответствующего уровня или наличие свидетельства об авторском праве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выступление на семинарах, конференциях, форумах на уровне республики (международный) (представляются копии программы, публикации в сборнике) или авторские разработки или документ о внесении опыта в банк данных соответствующего уровня или наличие свидетельства об авторском праве</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74440194"/>
                  </a:ext>
                </a:extLst>
              </a:tr>
            </a:tbl>
          </a:graphicData>
        </a:graphic>
      </p:graphicFrame>
    </p:spTree>
    <p:extLst>
      <p:ext uri="{BB962C8B-B14F-4D97-AF65-F5344CB8AC3E}">
        <p14:creationId xmlns:p14="http://schemas.microsoft.com/office/powerpoint/2010/main" val="4010108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9222"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pic>
        <p:nvPicPr>
          <p:cNvPr id="4" name="Рисунок 3">
            <a:extLst>
              <a:ext uri="{FF2B5EF4-FFF2-40B4-BE49-F238E27FC236}">
                <a16:creationId xmlns:a16="http://schemas.microsoft.com/office/drawing/2014/main" id="{567901D5-1972-4DBE-9E4E-77E785DF7781}"/>
              </a:ext>
            </a:extLst>
          </p:cNvPr>
          <p:cNvPicPr>
            <a:picLocks noChangeAspect="1"/>
          </p:cNvPicPr>
          <p:nvPr/>
        </p:nvPicPr>
        <p:blipFill>
          <a:blip r:embed="rId3"/>
          <a:stretch>
            <a:fillRect/>
          </a:stretch>
        </p:blipFill>
        <p:spPr>
          <a:xfrm>
            <a:off x="467544" y="140979"/>
            <a:ext cx="7920880" cy="6345304"/>
          </a:xfrm>
          <a:prstGeom prst="rect">
            <a:avLst/>
          </a:prstGeom>
        </p:spPr>
      </p:pic>
    </p:spTree>
    <p:extLst>
      <p:ext uri="{BB962C8B-B14F-4D97-AF65-F5344CB8AC3E}">
        <p14:creationId xmlns:p14="http://schemas.microsoft.com/office/powerpoint/2010/main" val="105222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27" y="-51540"/>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22. </a:t>
            </a:r>
            <a:r>
              <a:rPr kumimoji="0" lang="ru-RU" sz="1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НКТ состоит из следующих тестовых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1</a:t>
            </a:r>
            <a:r>
              <a:rPr kumimoji="0" lang="ru-RU"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Для педагогов дошкольных организаций воспитания и обучения:</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"Дошкольная педагогика и психология"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"Методика дошкольного воспитания и обучения"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2</a:t>
            </a:r>
            <a:r>
              <a:rPr kumimoji="0" lang="ru-RU"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Педагоги начального образования сдают тестирование по предметам:</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"Педагогика, методика обучения"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"Содержание учебного предмета" (казахский или русский язык (по языку обучения), литературное чтение, математика) – семьдесят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3</a:t>
            </a:r>
            <a:r>
              <a:rPr kumimoji="0" lang="ru-RU"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Для педагогов основного среднего и общего среднего образования:</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"Педагогика, методика обучения"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"Содержание учебного предмета" – семьдесят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4) </a:t>
            </a:r>
            <a:r>
              <a:rPr kumimoji="0" lang="ru-RU"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Для педагогов организаций дополнительного образования:</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"Педагогика, методика обучения"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"Основы психологии" – тридцать заданий;</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10) </a:t>
            </a:r>
            <a:r>
              <a:rPr kumimoji="0" lang="ru-RU" sz="1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Для педагогов по физической культуре по выбору:</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1) "Содержание учебного предмета" – семьдесят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"Педагогика, методика обучения"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ru-RU"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либо </a:t>
            </a:r>
            <a:endParaRPr kumimoji="0" lang="en-US"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ru-RU" sz="1400" b="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 "Педагогика, методика обучения" – тридцать заданий;</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Тесты Первого Президента Республики Казахстан – </a:t>
            </a:r>
            <a:r>
              <a:rPr kumimoji="0" lang="ru-RU" sz="1400" b="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Елбасы</a:t>
            </a:r>
            <a:r>
              <a:rPr kumimoji="0" lang="ru-RU" sz="1400" b="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по выбору в соответствии с Правилами проведения тестов Первого Президента Республики Казахстан – </a:t>
            </a:r>
            <a:r>
              <a:rPr kumimoji="0" lang="ru-RU" sz="1400" b="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Елбасы</a:t>
            </a:r>
            <a:r>
              <a:rPr kumimoji="0" lang="ru-RU" sz="1400" b="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утвержденными приказом </a:t>
            </a:r>
            <a:r>
              <a:rPr kumimoji="0" lang="ru-RU" sz="1400" b="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соотвествующего</a:t>
            </a:r>
            <a:r>
              <a:rPr kumimoji="0" lang="ru-RU" sz="1400" b="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уполномоченного органа (проводится организацией, определяемой уполномоченным органом в области образования).</a:t>
            </a:r>
          </a:p>
          <a:p>
            <a:pPr algn="just"/>
            <a:r>
              <a:rPr lang="ru-RU" sz="1400" dirty="0">
                <a:solidFill>
                  <a:srgbClr val="000000"/>
                </a:solidFill>
                <a:effectLst/>
                <a:latin typeface="Times New Roman" panose="02020603050405020304" pitchFamily="18" charset="0"/>
                <a:ea typeface="Times New Roman" panose="02020603050405020304" pitchFamily="18" charset="0"/>
              </a:rPr>
              <a:t>11) </a:t>
            </a:r>
            <a:r>
              <a:rPr lang="ru-RU" sz="1400" b="1" i="1" dirty="0">
                <a:solidFill>
                  <a:srgbClr val="FF0000"/>
                </a:solidFill>
                <a:effectLst/>
                <a:latin typeface="Times New Roman" panose="02020603050405020304" pitchFamily="18" charset="0"/>
                <a:ea typeface="Times New Roman" panose="02020603050405020304" pitchFamily="18" charset="0"/>
              </a:rPr>
              <a:t>кандидат без стажа, имеющий техническое и профессиональное, высшее и/или послевузовское образование по педагогическим (специальностям) направлениям:</a:t>
            </a:r>
          </a:p>
          <a:p>
            <a:pPr algn="just"/>
            <a:r>
              <a:rPr lang="en-US" sz="1400" dirty="0">
                <a:solidFill>
                  <a:srgbClr val="FF0000"/>
                </a:solidFill>
                <a:effectLst/>
                <a:latin typeface="Times New Roman" panose="02020603050405020304" pitchFamily="18" charset="0"/>
                <a:ea typeface="Times New Roman" panose="02020603050405020304" pitchFamily="18" charset="0"/>
              </a:rPr>
              <a:t>     </a:t>
            </a:r>
            <a:r>
              <a:rPr lang="ru-RU" sz="1400" dirty="0">
                <a:solidFill>
                  <a:srgbClr val="FF0000"/>
                </a:solidFill>
                <a:effectLst/>
                <a:latin typeface="Times New Roman" panose="02020603050405020304" pitchFamily="18" charset="0"/>
                <a:ea typeface="Times New Roman" panose="02020603050405020304" pitchFamily="18" charset="0"/>
              </a:rPr>
              <a:t> "Содержание учебного предмета" – семьдесят заданий;</a:t>
            </a:r>
          </a:p>
          <a:p>
            <a:pPr algn="just"/>
            <a:r>
              <a:rPr lang="en-US" sz="1400" dirty="0">
                <a:solidFill>
                  <a:srgbClr val="FF0000"/>
                </a:solidFill>
                <a:effectLst/>
                <a:latin typeface="Times New Roman" panose="02020603050405020304" pitchFamily="18" charset="0"/>
                <a:ea typeface="Times New Roman" panose="02020603050405020304" pitchFamily="18" charset="0"/>
              </a:rPr>
              <a:t>     </a:t>
            </a:r>
            <a:r>
              <a:rPr lang="ru-RU" sz="1400" dirty="0">
                <a:solidFill>
                  <a:srgbClr val="FF0000"/>
                </a:solidFill>
                <a:effectLst/>
                <a:latin typeface="Times New Roman" panose="02020603050405020304" pitchFamily="18" charset="0"/>
                <a:ea typeface="Times New Roman" panose="02020603050405020304" pitchFamily="18" charset="0"/>
              </a:rPr>
              <a:t> "Педагогика, методика обучения" – тридцать заданий.</a:t>
            </a:r>
          </a:p>
          <a:p>
            <a:pPr algn="just"/>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err="1">
                <a:solidFill>
                  <a:srgbClr val="FF0000"/>
                </a:solidFill>
                <a:effectLst/>
                <a:latin typeface="Times New Roman" panose="02020603050405020304" pitchFamily="18" charset="0"/>
                <a:ea typeface="Times New Roman" panose="02020603050405020304" pitchFamily="18" charset="0"/>
              </a:rPr>
              <a:t>По</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err="1">
                <a:solidFill>
                  <a:srgbClr val="FF0000"/>
                </a:solidFill>
                <a:effectLst/>
                <a:latin typeface="Times New Roman" panose="02020603050405020304" pitchFamily="18" charset="0"/>
                <a:ea typeface="Times New Roman" panose="02020603050405020304" pitchFamily="18" charset="0"/>
              </a:rPr>
              <a:t>направлению</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err="1">
                <a:solidFill>
                  <a:srgbClr val="FF0000"/>
                </a:solidFill>
                <a:effectLst/>
                <a:latin typeface="Times New Roman" panose="02020603050405020304" pitchFamily="18" charset="0"/>
                <a:ea typeface="Times New Roman" panose="02020603050405020304" pitchFamily="18" charset="0"/>
              </a:rPr>
              <a:t>Педагогика</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err="1">
                <a:solidFill>
                  <a:srgbClr val="FF0000"/>
                </a:solidFill>
                <a:effectLst/>
                <a:latin typeface="Times New Roman" panose="02020603050405020304" pitchFamily="18" charset="0"/>
                <a:ea typeface="Times New Roman" panose="02020603050405020304" pitchFamily="18" charset="0"/>
              </a:rPr>
              <a:t>дошкольного</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err="1">
                <a:solidFill>
                  <a:srgbClr val="FF0000"/>
                </a:solidFill>
                <a:effectLst/>
                <a:latin typeface="Times New Roman" panose="02020603050405020304" pitchFamily="18" charset="0"/>
                <a:ea typeface="Times New Roman" panose="02020603050405020304" pitchFamily="18" charset="0"/>
              </a:rPr>
              <a:t>воспитания</a:t>
            </a:r>
            <a:r>
              <a:rPr lang="en-US" sz="1400" dirty="0">
                <a:solidFill>
                  <a:srgbClr val="FF0000"/>
                </a:solidFill>
                <a:effectLst/>
                <a:latin typeface="Times New Roman" panose="02020603050405020304" pitchFamily="18" charset="0"/>
                <a:ea typeface="Times New Roman" panose="02020603050405020304" pitchFamily="18" charset="0"/>
              </a:rPr>
              <a:t> и </a:t>
            </a:r>
            <a:r>
              <a:rPr lang="en-US" sz="1400" dirty="0" err="1">
                <a:solidFill>
                  <a:srgbClr val="FF0000"/>
                </a:solidFill>
                <a:effectLst/>
                <a:latin typeface="Times New Roman" panose="02020603050405020304" pitchFamily="18" charset="0"/>
                <a:ea typeface="Times New Roman" panose="02020603050405020304" pitchFamily="18" charset="0"/>
              </a:rPr>
              <a:t>обучения</a:t>
            </a:r>
            <a:r>
              <a:rPr lang="en-US" sz="1400" dirty="0">
                <a:solidFill>
                  <a:srgbClr val="FF0000"/>
                </a:solidFill>
                <a:effectLst/>
                <a:latin typeface="Times New Roman" panose="02020603050405020304" pitchFamily="18" charset="0"/>
                <a:ea typeface="Times New Roman" panose="02020603050405020304" pitchFamily="18" charset="0"/>
              </a:rPr>
              <a:t>:</a:t>
            </a:r>
            <a:endParaRPr lang="ru-RU" sz="1400" dirty="0">
              <a:solidFill>
                <a:srgbClr val="FF0000"/>
              </a:solidFill>
              <a:effectLst/>
              <a:latin typeface="Times New Roman" panose="02020603050405020304" pitchFamily="18" charset="0"/>
              <a:ea typeface="Times New Roman" panose="02020603050405020304" pitchFamily="18" charset="0"/>
            </a:endParaRPr>
          </a:p>
          <a:p>
            <a:pPr algn="just"/>
            <a:r>
              <a:rPr lang="en-US" sz="1400" dirty="0">
                <a:solidFill>
                  <a:srgbClr val="FF0000"/>
                </a:solidFill>
                <a:effectLst/>
                <a:latin typeface="Times New Roman" panose="02020603050405020304" pitchFamily="18" charset="0"/>
                <a:ea typeface="Times New Roman" panose="02020603050405020304" pitchFamily="18" charset="0"/>
              </a:rPr>
              <a:t>      </a:t>
            </a:r>
            <a:r>
              <a:rPr lang="ru-RU" sz="1400" dirty="0">
                <a:solidFill>
                  <a:srgbClr val="FF0000"/>
                </a:solidFill>
                <a:effectLst/>
                <a:latin typeface="Times New Roman" panose="02020603050405020304" pitchFamily="18" charset="0"/>
                <a:ea typeface="Times New Roman" panose="02020603050405020304" pitchFamily="18" charset="0"/>
              </a:rPr>
              <a:t>"Дошкольная педагогика и психология" – тридцать заданий;</a:t>
            </a:r>
          </a:p>
          <a:p>
            <a:r>
              <a:rPr lang="en-US" sz="1400" dirty="0">
                <a:solidFill>
                  <a:srgbClr val="FF0000"/>
                </a:solidFill>
                <a:effectLst/>
                <a:latin typeface="Times New Roman" panose="02020603050405020304" pitchFamily="18" charset="0"/>
                <a:ea typeface="Times New Roman" panose="02020603050405020304" pitchFamily="18" charset="0"/>
              </a:rPr>
              <a:t>     </a:t>
            </a:r>
            <a:r>
              <a:rPr lang="ru-RU" sz="1400" dirty="0">
                <a:solidFill>
                  <a:srgbClr val="FF0000"/>
                </a:solidFill>
                <a:effectLst/>
                <a:latin typeface="Times New Roman" panose="02020603050405020304" pitchFamily="18" charset="0"/>
                <a:ea typeface="Times New Roman" panose="02020603050405020304" pitchFamily="18" charset="0"/>
              </a:rPr>
              <a:t> "Методика дошкольного воспитания и обучения" – тридцать заданий</a:t>
            </a:r>
            <a:endParaRPr kumimoji="0" lang="ru-RU" sz="14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7" name="CustomShape 3"/>
          <p:cNvSpPr/>
          <p:nvPr/>
        </p:nvSpPr>
        <p:spPr>
          <a:xfrm>
            <a:off x="1259632"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a:p>
            <a:pPr algn="ctr">
              <a:lnSpc>
                <a:spcPts val="1000"/>
              </a:lnSpc>
            </a:pPr>
            <a:endParaRPr lang="en-US" sz="1400" spc="-1" dirty="0">
              <a:solidFill>
                <a:srgbClr val="C00000"/>
              </a:solidFill>
              <a:latin typeface="Arial Narrow" panose="020B0606020202030204" pitchFamily="34" charset="0"/>
            </a:endParaRPr>
          </a:p>
          <a:p>
            <a:pPr algn="ctr">
              <a:lnSpc>
                <a:spcPts val="1000"/>
              </a:lnSpc>
            </a:pPr>
            <a:endParaRPr lang="en-US" sz="1400" spc="-1" dirty="0">
              <a:solidFill>
                <a:srgbClr val="C00000"/>
              </a:solidFill>
              <a:latin typeface="Arial Narrow" panose="020B0606020202030204" pitchFamily="34" charset="0"/>
            </a:endParaRPr>
          </a:p>
          <a:p>
            <a:pPr algn="ctr">
              <a:lnSpc>
                <a:spcPts val="1000"/>
              </a:lnSpc>
            </a:pPr>
            <a:endParaRPr lang="en-US" sz="1400" spc="-1" dirty="0">
              <a:solidFill>
                <a:srgbClr val="C00000"/>
              </a:solidFill>
              <a:latin typeface="Arial Narrow" panose="020B0606020202030204" pitchFamily="34" charset="0"/>
            </a:endParaRPr>
          </a:p>
          <a:p>
            <a:pPr algn="ctr">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1586140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9222"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rPr>
              <a:t> Критерии оценивания портфолио педагога организаций общего среднего образования на присвоение (подтверждение) квалификационной категории</a:t>
            </a:r>
            <a:endParaRPr lang="ru-RU" sz="1800" dirty="0">
              <a:effectLst/>
              <a:latin typeface="Times New Roman" panose="02020603050405020304" pitchFamily="18" charset="0"/>
              <a:ea typeface="Times New Roman" panose="02020603050405020304" pitchFamily="18" charset="0"/>
            </a:endParaRPr>
          </a:p>
          <a:p>
            <a:pPr>
              <a:lnSpc>
                <a:spcPct val="115000"/>
              </a:lnSpc>
              <a:spcAft>
                <a:spcPts val="1000"/>
              </a:spcAft>
            </a:pPr>
            <a:endParaRPr lang="ru-RU" sz="1800" dirty="0">
              <a:effectLst/>
              <a:latin typeface="Times New Roman" panose="02020603050405020304" pitchFamily="18" charset="0"/>
              <a:ea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2" name="Таблица 1">
            <a:extLst>
              <a:ext uri="{FF2B5EF4-FFF2-40B4-BE49-F238E27FC236}">
                <a16:creationId xmlns:a16="http://schemas.microsoft.com/office/drawing/2014/main" id="{65ADE4E4-5F88-4415-94AB-311E54EF9A85}"/>
              </a:ext>
            </a:extLst>
          </p:cNvPr>
          <p:cNvGraphicFramePr>
            <a:graphicFrameLocks noGrp="1"/>
          </p:cNvGraphicFramePr>
          <p:nvPr>
            <p:extLst>
              <p:ext uri="{D42A27DB-BD31-4B8C-83A1-F6EECF244321}">
                <p14:modId xmlns:p14="http://schemas.microsoft.com/office/powerpoint/2010/main" val="1545397463"/>
              </p:ext>
            </p:extLst>
          </p:nvPr>
        </p:nvGraphicFramePr>
        <p:xfrm>
          <a:off x="179512" y="1124745"/>
          <a:ext cx="8956081" cy="5655571"/>
        </p:xfrm>
        <a:graphic>
          <a:graphicData uri="http://schemas.openxmlformats.org/drawingml/2006/table">
            <a:tbl>
              <a:tblPr firstRow="1" firstCol="1" bandRow="1">
                <a:tableStyleId>{5C22544A-7EE6-4342-B048-85BDC9FD1C3A}</a:tableStyleId>
              </a:tblPr>
              <a:tblGrid>
                <a:gridCol w="2002572">
                  <a:extLst>
                    <a:ext uri="{9D8B030D-6E8A-4147-A177-3AD203B41FA5}">
                      <a16:colId xmlns:a16="http://schemas.microsoft.com/office/drawing/2014/main" val="195874416"/>
                    </a:ext>
                  </a:extLst>
                </a:gridCol>
                <a:gridCol w="2077389">
                  <a:extLst>
                    <a:ext uri="{9D8B030D-6E8A-4147-A177-3AD203B41FA5}">
                      <a16:colId xmlns:a16="http://schemas.microsoft.com/office/drawing/2014/main" val="1172738131"/>
                    </a:ext>
                  </a:extLst>
                </a:gridCol>
                <a:gridCol w="1483849">
                  <a:extLst>
                    <a:ext uri="{9D8B030D-6E8A-4147-A177-3AD203B41FA5}">
                      <a16:colId xmlns:a16="http://schemas.microsoft.com/office/drawing/2014/main" val="912720281"/>
                    </a:ext>
                  </a:extLst>
                </a:gridCol>
                <a:gridCol w="1558041">
                  <a:extLst>
                    <a:ext uri="{9D8B030D-6E8A-4147-A177-3AD203B41FA5}">
                      <a16:colId xmlns:a16="http://schemas.microsoft.com/office/drawing/2014/main" val="1882789867"/>
                    </a:ext>
                  </a:extLst>
                </a:gridCol>
                <a:gridCol w="1834230">
                  <a:extLst>
                    <a:ext uri="{9D8B030D-6E8A-4147-A177-3AD203B41FA5}">
                      <a16:colId xmlns:a16="http://schemas.microsoft.com/office/drawing/2014/main" val="122965012"/>
                    </a:ext>
                  </a:extLst>
                </a:gridCol>
              </a:tblGrid>
              <a:tr h="425339">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p>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gridSpan="4">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Квалификационная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категория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54102020"/>
                  </a:ext>
                </a:extLst>
              </a:tr>
              <a:tr h="412754">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Критерии</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оценивания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Педагог-модератор</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Педагог-эксперт</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Педагог-исследователь</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Педагог-мастер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4114212506"/>
                  </a:ext>
                </a:extLst>
              </a:tr>
              <a:tr h="1030212">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Качество знаний</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обучающихся за последние три учебных года. С учетом динамики качества знаний (четверть/полугодие)</a:t>
                      </a:r>
                      <a:r>
                        <a:rPr lang="ru-RU" sz="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роста качества знаний - на 3%</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роста качества знаний - на 4%</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роста качества знаний - на 5%</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роста качества знаний - на 6%</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6409994"/>
                  </a:ext>
                </a:extLst>
              </a:tr>
              <a:tr h="3747157">
                <a:tc>
                  <a:txBody>
                    <a:bodyPr/>
                    <a:lstStyle/>
                    <a:p>
                      <a:pPr marL="12700" algn="just">
                        <a:lnSpc>
                          <a:spcPct val="115000"/>
                        </a:lnSpc>
                        <a:spcAft>
                          <a:spcPts val="10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Работа со слабоуспевающими учащимися</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обучаемости – на уменьшение или на увеличение. Работа по предупреждению неуспеваемости (наличие плана работы, анализ и выявление (1 раз на начало учебного года), анкетирование (1 раз в конце учебного года)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обучаемости – на уменьшение или на увеличение. Работа по предупреждению неуспеваемости (наличие плана работы, анализ и выявление (1 раз на начало учебного года), анкетирование (1 раз в конце учебного года)</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обучаемости – на уменьшение или на увеличение. Работа по предупреждению неуспеваемости (наличие плана работы, анализ и выявление (1 раз на начало учебного года), анкетирование (1 раз в конце учебного года)</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Динамика обучаемости – на уменьшение или на увеличение. Работа по предупреждению неуспеваемости (наличие плана работы, анализ и выявление (1 раз на начало учебного года), анкетирование (1 раз в конце учебного года)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74440194"/>
                  </a:ext>
                </a:extLst>
              </a:tr>
            </a:tbl>
          </a:graphicData>
        </a:graphic>
      </p:graphicFrame>
    </p:spTree>
    <p:extLst>
      <p:ext uri="{BB962C8B-B14F-4D97-AF65-F5344CB8AC3E}">
        <p14:creationId xmlns:p14="http://schemas.microsoft.com/office/powerpoint/2010/main" val="1683713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9222"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2" name="Таблица 1">
            <a:extLst>
              <a:ext uri="{FF2B5EF4-FFF2-40B4-BE49-F238E27FC236}">
                <a16:creationId xmlns:a16="http://schemas.microsoft.com/office/drawing/2014/main" id="{65ADE4E4-5F88-4415-94AB-311E54EF9A85}"/>
              </a:ext>
            </a:extLst>
          </p:cNvPr>
          <p:cNvGraphicFramePr>
            <a:graphicFrameLocks noGrp="1"/>
          </p:cNvGraphicFramePr>
          <p:nvPr>
            <p:extLst>
              <p:ext uri="{D42A27DB-BD31-4B8C-83A1-F6EECF244321}">
                <p14:modId xmlns:p14="http://schemas.microsoft.com/office/powerpoint/2010/main" val="3669534327"/>
              </p:ext>
            </p:extLst>
          </p:nvPr>
        </p:nvGraphicFramePr>
        <p:xfrm>
          <a:off x="35496" y="1797"/>
          <a:ext cx="9246432" cy="7155491"/>
        </p:xfrm>
        <a:graphic>
          <a:graphicData uri="http://schemas.openxmlformats.org/drawingml/2006/table">
            <a:tbl>
              <a:tblPr firstRow="1" firstCol="1" bandRow="1">
                <a:tableStyleId>{5C22544A-7EE6-4342-B048-85BDC9FD1C3A}</a:tableStyleId>
              </a:tblPr>
              <a:tblGrid>
                <a:gridCol w="2232248">
                  <a:extLst>
                    <a:ext uri="{9D8B030D-6E8A-4147-A177-3AD203B41FA5}">
                      <a16:colId xmlns:a16="http://schemas.microsoft.com/office/drawing/2014/main" val="195874416"/>
                    </a:ext>
                  </a:extLst>
                </a:gridCol>
                <a:gridCol w="2027492">
                  <a:extLst>
                    <a:ext uri="{9D8B030D-6E8A-4147-A177-3AD203B41FA5}">
                      <a16:colId xmlns:a16="http://schemas.microsoft.com/office/drawing/2014/main" val="1172738131"/>
                    </a:ext>
                  </a:extLst>
                </a:gridCol>
                <a:gridCol w="1823256">
                  <a:extLst>
                    <a:ext uri="{9D8B030D-6E8A-4147-A177-3AD203B41FA5}">
                      <a16:colId xmlns:a16="http://schemas.microsoft.com/office/drawing/2014/main" val="912720281"/>
                    </a:ext>
                  </a:extLst>
                </a:gridCol>
                <a:gridCol w="1604466">
                  <a:extLst>
                    <a:ext uri="{9D8B030D-6E8A-4147-A177-3AD203B41FA5}">
                      <a16:colId xmlns:a16="http://schemas.microsoft.com/office/drawing/2014/main" val="1882789867"/>
                    </a:ext>
                  </a:extLst>
                </a:gridCol>
                <a:gridCol w="1558970">
                  <a:extLst>
                    <a:ext uri="{9D8B030D-6E8A-4147-A177-3AD203B41FA5}">
                      <a16:colId xmlns:a16="http://schemas.microsoft.com/office/drawing/2014/main" val="122965012"/>
                    </a:ext>
                  </a:extLst>
                </a:gridCol>
              </a:tblGrid>
              <a:tr h="411478">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p>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gridSpan="4">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Квалификационная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категория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54102020"/>
                  </a:ext>
                </a:extLst>
              </a:tr>
              <a:tr h="347666">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Критерии</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оценивания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Педагог-модератор</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Педагог-эксперт</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Педагог-исследователь</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Педагог-мастер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4114212506"/>
                  </a:ext>
                </a:extLst>
              </a:tr>
              <a:tr h="3222330">
                <a:tc>
                  <a:txBody>
                    <a:bodyPr/>
                    <a:lstStyle/>
                    <a:p>
                      <a:pPr marL="12700" algn="just">
                        <a:lnSpc>
                          <a:spcPct val="115000"/>
                        </a:lnSpc>
                        <a:spcAft>
                          <a:spcPts val="100"/>
                        </a:spcAft>
                      </a:pP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Качество</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преподавания</a:t>
                      </a:r>
                      <a:r>
                        <a:rPr lang="en-US" sz="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Видеозапись</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урока</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продолжительностью</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минут</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урока заместителя руководителя и руководителя организации образования, (не менее 2-х уроков за текущий учебный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Видеозапись</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урока</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продолжительностью</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минут</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урока заместителя руководителя и руководителя организации образования (не менее 2-х уроков за текущий учебный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Видеозапись урока (продолжительностью 10 минут. </a:t>
                      </a: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урока заместителя руководителя и руководителя организации образования (не менее 3-х уроков за текущий учебный год)</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Видеозапись</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урока</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продолжительностью</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минут</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Основное требование: без монтажа, аудио- видео склеиваний) с листом наблюдения и анализом урока заместителя руководителя и руководителя организации образования (не менее 3-х уроков за текущий учебный год)</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6409994"/>
                  </a:ext>
                </a:extLst>
              </a:tr>
              <a:tr h="3156254">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Достижения, обучающихся в конкурсах или олимпиадах, или соревнованиях в соответствии с приказом № 514</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Уровень</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района</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города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Уровень области/городов республиканского значения и столицы</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Уровень области/городов республиканского значения и столицы</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Республиканский или международный уровень</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74440194"/>
                  </a:ext>
                </a:extLst>
              </a:tr>
            </a:tbl>
          </a:graphicData>
        </a:graphic>
      </p:graphicFrame>
    </p:spTree>
    <p:extLst>
      <p:ext uri="{BB962C8B-B14F-4D97-AF65-F5344CB8AC3E}">
        <p14:creationId xmlns:p14="http://schemas.microsoft.com/office/powerpoint/2010/main" val="37775343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9222"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5000"/>
              </a:lnSpc>
              <a:spcAft>
                <a:spcPts val="1000"/>
              </a:spcAft>
            </a:pPr>
            <a:endParaRPr lang="ru-RU" sz="1800" dirty="0">
              <a:effectLst/>
              <a:latin typeface="Times New Roman" panose="02020603050405020304" pitchFamily="18" charset="0"/>
              <a:ea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graphicFrame>
        <p:nvGraphicFramePr>
          <p:cNvPr id="2" name="Таблица 1">
            <a:extLst>
              <a:ext uri="{FF2B5EF4-FFF2-40B4-BE49-F238E27FC236}">
                <a16:creationId xmlns:a16="http://schemas.microsoft.com/office/drawing/2014/main" id="{65ADE4E4-5F88-4415-94AB-311E54EF9A85}"/>
              </a:ext>
            </a:extLst>
          </p:cNvPr>
          <p:cNvGraphicFramePr>
            <a:graphicFrameLocks noGrp="1"/>
          </p:cNvGraphicFramePr>
          <p:nvPr>
            <p:extLst>
              <p:ext uri="{D42A27DB-BD31-4B8C-83A1-F6EECF244321}">
                <p14:modId xmlns:p14="http://schemas.microsoft.com/office/powerpoint/2010/main" val="4197090594"/>
              </p:ext>
            </p:extLst>
          </p:nvPr>
        </p:nvGraphicFramePr>
        <p:xfrm>
          <a:off x="8408" y="-16113"/>
          <a:ext cx="9246432" cy="5762438"/>
        </p:xfrm>
        <a:graphic>
          <a:graphicData uri="http://schemas.openxmlformats.org/drawingml/2006/table">
            <a:tbl>
              <a:tblPr firstRow="1" firstCol="1" bandRow="1">
                <a:tableStyleId>{5C22544A-7EE6-4342-B048-85BDC9FD1C3A}</a:tableStyleId>
              </a:tblPr>
              <a:tblGrid>
                <a:gridCol w="2874065">
                  <a:extLst>
                    <a:ext uri="{9D8B030D-6E8A-4147-A177-3AD203B41FA5}">
                      <a16:colId xmlns:a16="http://schemas.microsoft.com/office/drawing/2014/main" val="195874416"/>
                    </a:ext>
                  </a:extLst>
                </a:gridCol>
                <a:gridCol w="1385675">
                  <a:extLst>
                    <a:ext uri="{9D8B030D-6E8A-4147-A177-3AD203B41FA5}">
                      <a16:colId xmlns:a16="http://schemas.microsoft.com/office/drawing/2014/main" val="1172738131"/>
                    </a:ext>
                  </a:extLst>
                </a:gridCol>
                <a:gridCol w="1823256">
                  <a:extLst>
                    <a:ext uri="{9D8B030D-6E8A-4147-A177-3AD203B41FA5}">
                      <a16:colId xmlns:a16="http://schemas.microsoft.com/office/drawing/2014/main" val="912720281"/>
                    </a:ext>
                  </a:extLst>
                </a:gridCol>
                <a:gridCol w="1604466">
                  <a:extLst>
                    <a:ext uri="{9D8B030D-6E8A-4147-A177-3AD203B41FA5}">
                      <a16:colId xmlns:a16="http://schemas.microsoft.com/office/drawing/2014/main" val="1882789867"/>
                    </a:ext>
                  </a:extLst>
                </a:gridCol>
                <a:gridCol w="1558970">
                  <a:extLst>
                    <a:ext uri="{9D8B030D-6E8A-4147-A177-3AD203B41FA5}">
                      <a16:colId xmlns:a16="http://schemas.microsoft.com/office/drawing/2014/main" val="122965012"/>
                    </a:ext>
                  </a:extLst>
                </a:gridCol>
              </a:tblGrid>
              <a:tr h="411478">
                <a:tc>
                  <a:txBody>
                    <a:bodyPr/>
                    <a:lstStyle/>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p>
                    <a:p>
                      <a:pPr marL="12700" algn="just">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gridSpan="4">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Квалификационная</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категория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54102020"/>
                  </a:ext>
                </a:extLst>
              </a:tr>
              <a:tr h="347666">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Критерии</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оценивания</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dirty="0" err="1">
                          <a:effectLst/>
                          <a:latin typeface="Times New Roman" panose="02020603050405020304" pitchFamily="18" charset="0"/>
                          <a:cs typeface="Times New Roman" panose="02020603050405020304" pitchFamily="18" charset="0"/>
                        </a:rPr>
                        <a:t>Педагог-модератор</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Педагог-эксперт</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Педагог-исследователь</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tc>
                  <a:txBody>
                    <a:bodyPr/>
                    <a:lstStyle/>
                    <a:p>
                      <a:pPr marL="12700" algn="just">
                        <a:lnSpc>
                          <a:spcPct val="115000"/>
                        </a:lnSpc>
                        <a:spcAft>
                          <a:spcPts val="100"/>
                        </a:spcAft>
                      </a:pPr>
                      <a:r>
                        <a:rPr lang="en-US" sz="1200">
                          <a:effectLst/>
                          <a:latin typeface="Times New Roman" panose="02020603050405020304" pitchFamily="18" charset="0"/>
                          <a:cs typeface="Times New Roman" panose="02020603050405020304" pitchFamily="18" charset="0"/>
                        </a:rPr>
                        <a:t>Педагог-мастер</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04" marR="6404" marT="6404" marB="6404" anchor="ctr"/>
                </a:tc>
                <a:extLst>
                  <a:ext uri="{0D108BD9-81ED-4DB2-BD59-A6C34878D82A}">
                    <a16:rowId xmlns:a16="http://schemas.microsoft.com/office/drawing/2014/main" val="4114212506"/>
                  </a:ext>
                </a:extLst>
              </a:tr>
              <a:tr h="1300054">
                <a:tc>
                  <a:txBody>
                    <a:bodyPr/>
                    <a:lstStyle/>
                    <a:p>
                      <a:pPr marL="12700" algn="just">
                        <a:lnSpc>
                          <a:spcPct val="115000"/>
                        </a:lnSpc>
                        <a:spcAft>
                          <a:spcPts val="100"/>
                        </a:spcAft>
                      </a:pPr>
                      <a:r>
                        <a:rPr lang="ru-RU"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Достижения педагога в профессиональных конкурсах или олимпиадах в соответствии с приказом №514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Уровень области/городов республиканского значения и столицы (при наличии)</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Уровень области/городов республиканского значения и столицы (при наличии)</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Победитель или призер, или участник. Республиканский или международный уровень (при наличии)</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6409994"/>
                  </a:ext>
                </a:extLst>
              </a:tr>
              <a:tr h="3156254">
                <a:tc>
                  <a:txBody>
                    <a:bodyPr/>
                    <a:lstStyle/>
                    <a:p>
                      <a:pPr marL="12700" algn="just">
                        <a:lnSpc>
                          <a:spcPct val="115000"/>
                        </a:lnSpc>
                        <a:spcAft>
                          <a:spcPts val="100"/>
                        </a:spcAft>
                      </a:pP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Обобщение педагогического опыта</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2700" algn="just">
                        <a:lnSpc>
                          <a:spcPct val="115000"/>
                        </a:lnSpc>
                        <a:spcAft>
                          <a:spcPts val="10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2700" algn="just">
                        <a:lnSpc>
                          <a:spcPct val="115000"/>
                        </a:lnSpc>
                        <a:spcAft>
                          <a:spcPts val="10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выступление на семинарах, конференциях, форумах на уровне области/городов (представляются копии программы, публикации в сборнике) или разработка методических материалов (представляется решение учебно-методического совета соответствующего уровня (при управлении образования) или свидетельство об авторском праве) или документ о внесении опыта в банк данных соответствующего уровня (при управлении образования) или наличие свидетельства об авторском праве (управлением образования)</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12700" algn="just">
                        <a:lnSpc>
                          <a:spcPct val="115000"/>
                        </a:lnSpc>
                        <a:spcAft>
                          <a:spcPts val="100"/>
                        </a:spcAft>
                      </a:pPr>
                      <a:r>
                        <a:rPr lang="ru-RU"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выступление на семинарах, конференциях, форумах на уровне республики (международный) (представляются копии программы, публикации в сборнике) или авторские разработки или документ о внесении опыта в банк данных соответствующего уровня или наличие свидетельства об авторском праве</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74440194"/>
                  </a:ext>
                </a:extLst>
              </a:tr>
            </a:tbl>
          </a:graphicData>
        </a:graphic>
      </p:graphicFrame>
      <p:pic>
        <p:nvPicPr>
          <p:cNvPr id="3" name="Рисунок 2">
            <a:extLst>
              <a:ext uri="{FF2B5EF4-FFF2-40B4-BE49-F238E27FC236}">
                <a16:creationId xmlns:a16="http://schemas.microsoft.com/office/drawing/2014/main" id="{4F14D047-4A03-4CBF-AB7F-729185136673}"/>
              </a:ext>
            </a:extLst>
          </p:cNvPr>
          <p:cNvPicPr>
            <a:picLocks noChangeAspect="1"/>
          </p:cNvPicPr>
          <p:nvPr/>
        </p:nvPicPr>
        <p:blipFill>
          <a:blip r:embed="rId3"/>
          <a:stretch>
            <a:fillRect/>
          </a:stretch>
        </p:blipFill>
        <p:spPr>
          <a:xfrm>
            <a:off x="-9222" y="5879069"/>
            <a:ext cx="9264061" cy="978931"/>
          </a:xfrm>
          <a:prstGeom prst="rect">
            <a:avLst/>
          </a:prstGeom>
        </p:spPr>
      </p:pic>
    </p:spTree>
    <p:extLst>
      <p:ext uri="{BB962C8B-B14F-4D97-AF65-F5344CB8AC3E}">
        <p14:creationId xmlns:p14="http://schemas.microsoft.com/office/powerpoint/2010/main" val="977961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50875"/>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755575" y="116632"/>
            <a:ext cx="8388421"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8408" y="548680"/>
            <a:ext cx="9136817"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just">
              <a:spcAft>
                <a:spcPts val="0"/>
              </a:spcAft>
            </a:pPr>
            <a:endParaRPr lang="ru-RU" sz="1600" kern="50" dirty="0">
              <a:solidFill>
                <a:srgbClr val="000000"/>
              </a:solidFill>
              <a:latin typeface="Times New Roman"/>
              <a:ea typeface="Times New Roman"/>
            </a:endParaRPr>
          </a:p>
          <a:p>
            <a:pPr indent="449580">
              <a:spcAft>
                <a:spcPts val="0"/>
              </a:spcAft>
            </a:pPr>
            <a:r>
              <a:rPr lang="ru-RU" sz="1100" dirty="0">
                <a:latin typeface="Times New Roman"/>
                <a:ea typeface="Times New Roman"/>
              </a:rPr>
              <a:t> </a:t>
            </a:r>
            <a:endParaRPr lang="ru-RU" sz="1400" b="1" kern="50" dirty="0">
              <a:solidFill>
                <a:srgbClr val="FF0000"/>
              </a:solidFill>
              <a:latin typeface="Times New Roman"/>
              <a:ea typeface="Times New Roman"/>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5" y="274353"/>
            <a:ext cx="7992889" cy="561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2538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27" y="-31081"/>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12) </a:t>
            </a:r>
            <a:r>
              <a:rPr lang="ru-RU" sz="1800" b="1" i="1" dirty="0">
                <a:solidFill>
                  <a:srgbClr val="000000"/>
                </a:solidFill>
                <a:effectLst/>
                <a:latin typeface="Times New Roman" panose="02020603050405020304" pitchFamily="18" charset="0"/>
                <a:ea typeface="Times New Roman" panose="02020603050405020304" pitchFamily="18" charset="0"/>
              </a:rPr>
              <a:t>Для руководителей организаций образования (в т.ч. методических кабинетов (центров):</a:t>
            </a:r>
            <a:endParaRPr lang="ru-RU" sz="1800" b="1" i="1" dirty="0">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по</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направлению</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Знание</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законодательства</a:t>
            </a:r>
            <a:r>
              <a:rPr lang="en-US" sz="1800" dirty="0">
                <a:solidFill>
                  <a:srgbClr val="000000"/>
                </a:solidFill>
                <a:effectLst/>
                <a:latin typeface="Times New Roman" panose="02020603050405020304" pitchFamily="18" charset="0"/>
                <a:ea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rPr>
              <a:t>восемьдесят</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вопросов</a:t>
            </a:r>
            <a:r>
              <a:rPr lang="en-US" sz="1800"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Трудовой кодекс Республики Казахстан – двадцать вопросов;</a:t>
            </a:r>
            <a:endParaRPr lang="ru-RU"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ru-RU" sz="1800" dirty="0">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Кодекс о браке (супружестве) и семье – двадцать вопросов;</a:t>
            </a:r>
            <a:endParaRPr lang="ru-RU"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ru-RU" sz="1800" dirty="0">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Закон Республики Казахстан "Об образовании" – двадцать вопросов;</a:t>
            </a:r>
            <a:endParaRPr lang="ru-RU"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ru-RU" sz="1800" dirty="0">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Закон Республики Казахстан "О статусе педагога" – десять вопросов;</a:t>
            </a:r>
            <a:endParaRPr lang="ru-RU"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ru-RU" sz="1800" dirty="0">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Закон Республики Казахстан "О правах ребенка в Республике Казахстан" – десять вопросов;</a:t>
            </a:r>
            <a:endParaRPr lang="ru-RU" sz="1800" dirty="0">
              <a:effectLst/>
              <a:latin typeface="Times New Roman" panose="02020603050405020304" pitchFamily="18" charset="0"/>
              <a:ea typeface="Times New Roman" panose="02020603050405020304" pitchFamily="18" charset="0"/>
            </a:endParaRPr>
          </a:p>
          <a:p>
            <a:pPr marL="285750" indent="-285750" algn="jus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по</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направлению</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Управленческие</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компетенции</a:t>
            </a:r>
            <a:r>
              <a:rPr lang="en-US" sz="1800" dirty="0">
                <a:solidFill>
                  <a:srgbClr val="000000"/>
                </a:solidFill>
                <a:effectLst/>
                <a:latin typeface="Times New Roman" panose="02020603050405020304" pitchFamily="18" charset="0"/>
                <a:ea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rPr>
              <a:t>двадцать</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вопросов</a:t>
            </a:r>
            <a:r>
              <a:rPr lang="en-US" sz="1800"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p:txBody>
      </p:sp>
      <p:sp>
        <p:nvSpPr>
          <p:cNvPr id="7" name="CustomShape 3"/>
          <p:cNvSpPr/>
          <p:nvPr/>
        </p:nvSpPr>
        <p:spPr>
          <a:xfrm>
            <a:off x="1259632"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280841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251521" y="548680"/>
            <a:ext cx="8640960" cy="63242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23. Результат тестирования считается положительным при получении следующих баллов:</a:t>
            </a:r>
            <a:endParaRPr lang="ru-RU" sz="1600" dirty="0">
              <a:latin typeface="Times New Roman" panose="02020603050405020304" pitchFamily="18" charset="0"/>
              <a:cs typeface="Times New Roman" panose="02020603050405020304" pitchFamily="18" charset="0"/>
            </a:endParaRPr>
          </a:p>
          <a:p>
            <a:pPr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1</a:t>
            </a:r>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b="1" i="1" dirty="0">
                <a:solidFill>
                  <a:srgbClr val="000000"/>
                </a:solidFill>
                <a:effectLst/>
                <a:latin typeface="Times New Roman" panose="02020603050405020304" pitchFamily="18" charset="0"/>
                <a:ea typeface="Times New Roman" panose="02020603050405020304" pitchFamily="18" charset="0"/>
              </a:rPr>
              <a:t>Для педагогов дошкольных организаций воспитания и обучения:</a:t>
            </a:r>
            <a:endParaRPr lang="ru-RU" sz="2000" b="1" i="1"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FF0000"/>
                </a:solidFill>
                <a:effectLst/>
                <a:latin typeface="Times New Roman" panose="02020603050405020304" pitchFamily="18" charset="0"/>
                <a:ea typeface="Times New Roman" panose="02020603050405020304" pitchFamily="18" charset="0"/>
              </a:rPr>
              <a:t>"Дошкольная педагогика и психология":</a:t>
            </a: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 – 50 %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60%;</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70%;</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80 %;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90 %;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FF0000"/>
                </a:solidFill>
                <a:effectLst/>
                <a:latin typeface="Times New Roman" panose="02020603050405020304" pitchFamily="18" charset="0"/>
                <a:ea typeface="Times New Roman" panose="02020603050405020304" pitchFamily="18" charset="0"/>
              </a:rPr>
              <a:t>"Методика дошкольного воспитания и обучения":</a:t>
            </a: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 – 30 %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40 %;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50 %;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60 %;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70 %.</a:t>
            </a:r>
            <a:endParaRPr lang="ru-RU" sz="2000" dirty="0">
              <a:effectLst/>
              <a:latin typeface="Times New Roman" panose="02020603050405020304" pitchFamily="18" charset="0"/>
              <a:ea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pPr algn="ctr">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38951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323529" y="548680"/>
            <a:ext cx="8496943"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23. Результат тестирования считается положительным при получении следующих баллов:</a:t>
            </a:r>
            <a:endParaRPr lang="ru-RU" sz="1600" dirty="0">
              <a:latin typeface="Times New Roman" panose="02020603050405020304" pitchFamily="18" charset="0"/>
              <a:cs typeface="Times New Roman" panose="02020603050405020304" pitchFamily="18" charset="0"/>
            </a:endParaRPr>
          </a:p>
          <a:p>
            <a:pPr algn="just">
              <a:lnSpc>
                <a:spcPct val="115000"/>
              </a:lnSpc>
            </a:pPr>
            <a:r>
              <a:rPr lang="en-US" sz="2000" b="1" i="1" dirty="0">
                <a:solidFill>
                  <a:srgbClr val="000000"/>
                </a:solidFill>
                <a:effectLst/>
                <a:latin typeface="Times New Roman" panose="02020603050405020304" pitchFamily="18" charset="0"/>
                <a:ea typeface="Times New Roman" panose="02020603050405020304" pitchFamily="18" charset="0"/>
              </a:rPr>
              <a:t>     </a:t>
            </a:r>
            <a:r>
              <a:rPr lang="ru-RU" sz="2000" b="1" i="1" dirty="0">
                <a:solidFill>
                  <a:srgbClr val="000000"/>
                </a:solidFill>
                <a:effectLst/>
                <a:latin typeface="Times New Roman" panose="02020603050405020304" pitchFamily="18" charset="0"/>
                <a:ea typeface="Times New Roman" panose="02020603050405020304" pitchFamily="18" charset="0"/>
              </a:rPr>
              <a:t> 2) Для педагогов начального обучения:</a:t>
            </a:r>
            <a:endParaRPr lang="ru-RU" sz="2000" b="1" i="1"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по</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направлению</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Содержание</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учебного</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предмета</a:t>
            </a:r>
            <a:r>
              <a:rPr lang="en-US" sz="2000" dirty="0">
                <a:solidFill>
                  <a:srgbClr val="FF0000"/>
                </a:solidFill>
                <a:effectLst/>
                <a:latin typeface="Times New Roman" panose="02020603050405020304" pitchFamily="18" charset="0"/>
                <a:ea typeface="Times New Roman" panose="02020603050405020304" pitchFamily="18" charset="0"/>
              </a:rPr>
              <a:t>":</a:t>
            </a:r>
            <a:endParaRPr lang="ru-RU" sz="20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квалификационная категория "педагог" – 50 %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60%;</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70%;</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80 %;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90 %;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FF0000"/>
                </a:solidFill>
                <a:effectLst/>
                <a:latin typeface="Times New Roman" panose="02020603050405020304" pitchFamily="18" charset="0"/>
                <a:ea typeface="Times New Roman" panose="02020603050405020304" pitchFamily="18" charset="0"/>
              </a:rPr>
              <a:t>     </a:t>
            </a:r>
            <a:r>
              <a:rPr lang="ru-RU" sz="2000" dirty="0">
                <a:solidFill>
                  <a:srgbClr val="FF0000"/>
                </a:solidFill>
                <a:effectLst/>
                <a:latin typeface="Times New Roman" panose="02020603050405020304" pitchFamily="18" charset="0"/>
                <a:ea typeface="Times New Roman" panose="02020603050405020304" pitchFamily="18" charset="0"/>
              </a:rPr>
              <a:t> по направлению </a:t>
            </a:r>
            <a:r>
              <a:rPr lang="en-US" sz="2000" dirty="0">
                <a:solidFill>
                  <a:srgbClr val="FF0000"/>
                </a:solidFill>
                <a:effectLst/>
                <a:latin typeface="Times New Roman" panose="02020603050405020304" pitchFamily="18" charset="0"/>
                <a:ea typeface="Times New Roman" panose="02020603050405020304" pitchFamily="18" charset="0"/>
              </a:rPr>
              <a:t>"</a:t>
            </a:r>
            <a:r>
              <a:rPr lang="en-US" sz="2000" dirty="0" err="1">
                <a:solidFill>
                  <a:srgbClr val="FF0000"/>
                </a:solidFill>
                <a:effectLst/>
                <a:latin typeface="Times New Roman" panose="02020603050405020304" pitchFamily="18" charset="0"/>
                <a:ea typeface="Times New Roman" panose="02020603050405020304" pitchFamily="18" charset="0"/>
              </a:rPr>
              <a:t>Педагогика</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методика</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обучения</a:t>
            </a:r>
            <a:r>
              <a:rPr lang="en-US" sz="2000" dirty="0">
                <a:solidFill>
                  <a:srgbClr val="FF0000"/>
                </a:solidFill>
                <a:effectLst/>
                <a:latin typeface="Times New Roman" panose="02020603050405020304" pitchFamily="18" charset="0"/>
                <a:ea typeface="Times New Roman" panose="02020603050405020304" pitchFamily="18" charset="0"/>
              </a:rPr>
              <a:t>":</a:t>
            </a:r>
            <a:endParaRPr lang="ru-RU" sz="20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квалификационная категория "педагог" – 30 %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40 %;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50 %;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60 %;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70 %.</a:t>
            </a:r>
            <a:endParaRPr lang="ru-RU" sz="2000" dirty="0">
              <a:effectLst/>
              <a:latin typeface="Times New Roman" panose="02020603050405020304" pitchFamily="18" charset="0"/>
              <a:ea typeface="Times New Roman" panose="02020603050405020304" pitchFamily="18" charset="0"/>
            </a:endParaRPr>
          </a:p>
          <a:p>
            <a:pPr algn="just">
              <a:lnSpc>
                <a:spcPts val="1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294922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323529" y="548680"/>
            <a:ext cx="8496943"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23. Результат тестирования считается положительным при получении следующих баллов:</a:t>
            </a:r>
            <a:endParaRPr lang="ru-RU" sz="1600" dirty="0">
              <a:latin typeface="Times New Roman" panose="02020603050405020304" pitchFamily="18" charset="0"/>
              <a:cs typeface="Times New Roman" panose="02020603050405020304" pitchFamily="18" charset="0"/>
            </a:endParaRPr>
          </a:p>
          <a:p>
            <a:pPr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3) </a:t>
            </a:r>
            <a:r>
              <a:rPr lang="ru-RU" sz="2000" b="1" i="1" dirty="0">
                <a:solidFill>
                  <a:srgbClr val="000000"/>
                </a:solidFill>
                <a:effectLst/>
                <a:latin typeface="Times New Roman" panose="02020603050405020304" pitchFamily="18" charset="0"/>
                <a:ea typeface="Times New Roman" panose="02020603050405020304" pitchFamily="18" charset="0"/>
              </a:rPr>
              <a:t>Для педагогов основного среднего и общего среднего образования:</a:t>
            </a:r>
            <a:endParaRPr lang="ru-RU" sz="2000" b="1" i="1"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по</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направлению</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Содержание</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учебного</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предмета</a:t>
            </a:r>
            <a:r>
              <a:rPr lang="en-US" sz="1800" dirty="0">
                <a:solidFill>
                  <a:srgbClr val="FF0000"/>
                </a:solidFill>
                <a:effectLst/>
                <a:latin typeface="Times New Roman" panose="02020603050405020304" pitchFamily="18" charset="0"/>
                <a:ea typeface="Times New Roman" panose="02020603050405020304" pitchFamily="18" charset="0"/>
              </a:rPr>
              <a:t>":</a:t>
            </a:r>
            <a:endParaRPr lang="ru-RU" sz="18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квалификационная категория "педагог" – 50 %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60%;</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70%;</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80 %;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90 %;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FF0000"/>
                </a:solidFill>
                <a:effectLst/>
                <a:latin typeface="Times New Roman" panose="02020603050405020304" pitchFamily="18" charset="0"/>
                <a:ea typeface="Times New Roman" panose="02020603050405020304" pitchFamily="18" charset="0"/>
              </a:rPr>
              <a:t>по направлению </a:t>
            </a:r>
            <a:r>
              <a:rPr lang="en-US" sz="1800" dirty="0">
                <a:solidFill>
                  <a:srgbClr val="FF0000"/>
                </a:solidFill>
                <a:effectLst/>
                <a:latin typeface="Times New Roman" panose="02020603050405020304" pitchFamily="18" charset="0"/>
                <a:ea typeface="Times New Roman" panose="02020603050405020304" pitchFamily="18" charset="0"/>
              </a:rPr>
              <a:t>"</a:t>
            </a:r>
            <a:r>
              <a:rPr lang="en-US" sz="1800" dirty="0" err="1">
                <a:solidFill>
                  <a:srgbClr val="FF0000"/>
                </a:solidFill>
                <a:effectLst/>
                <a:latin typeface="Times New Roman" panose="02020603050405020304" pitchFamily="18" charset="0"/>
                <a:ea typeface="Times New Roman" panose="02020603050405020304" pitchFamily="18" charset="0"/>
              </a:rPr>
              <a:t>Педагогика</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методика</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err="1">
                <a:solidFill>
                  <a:srgbClr val="FF0000"/>
                </a:solidFill>
                <a:effectLst/>
                <a:latin typeface="Times New Roman" panose="02020603050405020304" pitchFamily="18" charset="0"/>
                <a:ea typeface="Times New Roman" panose="02020603050405020304" pitchFamily="18" charset="0"/>
              </a:rPr>
              <a:t>обучения</a:t>
            </a:r>
            <a:r>
              <a:rPr lang="en-US" sz="1800" dirty="0">
                <a:solidFill>
                  <a:srgbClr val="FF0000"/>
                </a:solidFill>
                <a:effectLst/>
                <a:latin typeface="Times New Roman" panose="02020603050405020304" pitchFamily="18" charset="0"/>
                <a:ea typeface="Times New Roman" panose="02020603050405020304" pitchFamily="18" charset="0"/>
              </a:rPr>
              <a:t>":</a:t>
            </a:r>
            <a:endParaRPr lang="ru-RU" sz="1800" dirty="0">
              <a:solidFill>
                <a:srgbClr val="FF0000"/>
              </a:solidFill>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квалификационная категория "педагог" – 30 %;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40 %;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50 %;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60 %;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70 %;</a:t>
            </a:r>
            <a:endParaRPr lang="ru-RU" sz="1800" dirty="0">
              <a:effectLst/>
              <a:latin typeface="Times New Roman" panose="02020603050405020304" pitchFamily="18" charset="0"/>
              <a:ea typeface="Times New Roman" panose="02020603050405020304" pitchFamily="18" charset="0"/>
            </a:endParaRPr>
          </a:p>
          <a:p>
            <a:pPr algn="just">
              <a:lnSpc>
                <a:spcPct val="115000"/>
              </a:lnSpc>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391678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p:nvPr/>
        </p:nvSpPr>
        <p:spPr>
          <a:xfrm>
            <a:off x="-8130" y="-16112"/>
            <a:ext cx="9152127" cy="6889081"/>
          </a:xfrm>
          <a:prstGeom prst="rect">
            <a:avLst/>
          </a:prstGeom>
          <a:solidFill>
            <a:schemeClr val="accent1">
              <a:lumMod val="60000"/>
              <a:lumOff val="4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K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prstClr val="white"/>
              </a:solidFill>
            </a:endParaRPr>
          </a:p>
        </p:txBody>
      </p:sp>
      <p:sp>
        <p:nvSpPr>
          <p:cNvPr id="7" name="CustomShape 3"/>
          <p:cNvSpPr/>
          <p:nvPr/>
        </p:nvSpPr>
        <p:spPr>
          <a:xfrm>
            <a:off x="1835696" y="116632"/>
            <a:ext cx="5616624" cy="3154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540385" algn="ctr">
              <a:spcAft>
                <a:spcPts val="0"/>
              </a:spcAft>
            </a:pPr>
            <a:r>
              <a:rPr lang="ru-RU" b="1" kern="50" spc="10" dirty="0">
                <a:solidFill>
                  <a:srgbClr val="000000"/>
                </a:solidFill>
                <a:latin typeface="Times New Roman"/>
                <a:ea typeface="Times New Roman"/>
              </a:rPr>
              <a:t>Параграф 1.  Порядок проведения НКТ</a:t>
            </a:r>
            <a:endParaRPr lang="ru-RU" sz="1600" kern="50" dirty="0">
              <a:latin typeface="Times New Roman"/>
              <a:ea typeface="Times New Roman"/>
            </a:endParaRPr>
          </a:p>
          <a:p>
            <a:pPr algn="just"/>
            <a:r>
              <a:rPr lang="ru-RU" dirty="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algn="just"/>
            <a:endParaRPr lang="kk-KZ" b="1" dirty="0">
              <a:latin typeface="Times New Roman" panose="02020603050405020304" pitchFamily="18" charset="0"/>
              <a:cs typeface="Times New Roman" panose="02020603050405020304" pitchFamily="18" charset="0"/>
            </a:endParaRPr>
          </a:p>
          <a:p>
            <a:endParaRPr lang="kk-KZ" sz="1400" b="1" dirty="0"/>
          </a:p>
          <a:p>
            <a:endParaRPr lang="kk-KZ" sz="1400" b="1" dirty="0"/>
          </a:p>
          <a:p>
            <a:pPr algn="ctr">
              <a:lnSpc>
                <a:spcPts val="1000"/>
              </a:lnSpc>
            </a:pPr>
            <a:endParaRPr lang="en-US" sz="1400" spc="-1" dirty="0">
              <a:solidFill>
                <a:srgbClr val="C00000"/>
              </a:solidFill>
              <a:latin typeface="Arial Narrow" panose="020B0606020202030204" pitchFamily="34" charset="0"/>
            </a:endParaRPr>
          </a:p>
        </p:txBody>
      </p:sp>
      <p:sp>
        <p:nvSpPr>
          <p:cNvPr id="8" name="CustomShape 3"/>
          <p:cNvSpPr/>
          <p:nvPr/>
        </p:nvSpPr>
        <p:spPr>
          <a:xfrm>
            <a:off x="323529" y="548680"/>
            <a:ext cx="8496943" cy="630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numCol="1"/>
          <a:ls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sz="14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23. Результат тестирования считается положительным при получении следующих баллов:</a:t>
            </a:r>
            <a:endParaRPr lang="ru-RU" sz="1600" dirty="0">
              <a:latin typeface="Times New Roman" panose="02020603050405020304" pitchFamily="18" charset="0"/>
              <a:cs typeface="Times New Roman" panose="02020603050405020304" pitchFamily="18" charset="0"/>
            </a:endParaRPr>
          </a:p>
          <a:p>
            <a:pPr algn="just">
              <a:lnSpc>
                <a:spcPct val="115000"/>
              </a:lnSpc>
            </a:pPr>
            <a:r>
              <a:rPr lang="ru-RU" sz="1800" dirty="0">
                <a:solidFill>
                  <a:srgbClr val="000000"/>
                </a:solidFill>
                <a:effectLst/>
                <a:latin typeface="Times New Roman" panose="02020603050405020304" pitchFamily="18" charset="0"/>
                <a:ea typeface="Times New Roman" panose="02020603050405020304" pitchFamily="18" charset="0"/>
              </a:rPr>
              <a:t>4) </a:t>
            </a:r>
            <a:r>
              <a:rPr lang="ru-RU" sz="2000" b="1" i="1" dirty="0">
                <a:solidFill>
                  <a:srgbClr val="000000"/>
                </a:solidFill>
                <a:effectLst/>
                <a:latin typeface="Times New Roman" panose="02020603050405020304" pitchFamily="18" charset="0"/>
                <a:ea typeface="Times New Roman" panose="02020603050405020304" pitchFamily="18" charset="0"/>
              </a:rPr>
              <a:t>Для педагогов организаций дополнительного образования:</a:t>
            </a:r>
            <a:endParaRPr lang="ru-RU" sz="2000" b="1" i="1"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FF0000"/>
                </a:solidFill>
                <a:effectLst/>
                <a:latin typeface="Times New Roman" panose="02020603050405020304" pitchFamily="18" charset="0"/>
                <a:ea typeface="Times New Roman" panose="02020603050405020304" pitchFamily="18" charset="0"/>
              </a:rPr>
              <a:t>"Педагогика, методика обучения":</a:t>
            </a: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 – 50 %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60%;</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70%;</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80 %;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90 %;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a:solidFill>
                  <a:srgbClr val="FF0000"/>
                </a:solidFill>
                <a:effectLst/>
                <a:latin typeface="Times New Roman" panose="02020603050405020304" pitchFamily="18" charset="0"/>
                <a:ea typeface="Times New Roman" panose="02020603050405020304" pitchFamily="18" charset="0"/>
              </a:rPr>
              <a:t> </a:t>
            </a:r>
            <a:r>
              <a:rPr lang="ru-RU" sz="2000" dirty="0">
                <a:solidFill>
                  <a:srgbClr val="FF0000"/>
                </a:solidFill>
                <a:effectLst/>
                <a:latin typeface="Times New Roman" panose="02020603050405020304" pitchFamily="18" charset="0"/>
                <a:ea typeface="Times New Roman" panose="02020603050405020304" pitchFamily="18" charset="0"/>
              </a:rPr>
              <a:t> "Основы психологии":</a:t>
            </a: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 – 30 %;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"педагог-модератор" – 40 %;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"педагог-эксперт" – 50 %;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"педагог-исследователь" – 60 %;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r>
              <a:rPr lang="en-US" sz="20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 квалификационная категория "педагог-мастер" – 70 %.</a:t>
            </a:r>
            <a:endParaRPr lang="ru-RU" sz="2000" dirty="0">
              <a:effectLst/>
              <a:latin typeface="Times New Roman" panose="02020603050405020304" pitchFamily="18" charset="0"/>
              <a:ea typeface="Times New Roman" panose="02020603050405020304" pitchFamily="18" charset="0"/>
            </a:endParaRPr>
          </a:p>
          <a:p>
            <a:pPr algn="just">
              <a:lnSpc>
                <a:spcPct val="115000"/>
              </a:lnSpc>
            </a:pPr>
            <a:endParaRPr lang="en-US" sz="1400" spc="-1" dirty="0">
              <a:solidFill>
                <a:srgbClr val="C00000"/>
              </a:solidFill>
              <a:latin typeface="Arial Narrow" panose="020B0606020202030204" pitchFamily="34" charset="0"/>
            </a:endParaRPr>
          </a:p>
        </p:txBody>
      </p:sp>
    </p:spTree>
    <p:extLst>
      <p:ext uri="{BB962C8B-B14F-4D97-AF65-F5344CB8AC3E}">
        <p14:creationId xmlns:p14="http://schemas.microsoft.com/office/powerpoint/2010/main" val="4266098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7491</Words>
  <Application>Microsoft Office PowerPoint</Application>
  <PresentationFormat>Экран (4:3)</PresentationFormat>
  <Paragraphs>977</Paragraphs>
  <Slides>43</Slides>
  <Notes>40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43</vt:i4>
      </vt:variant>
    </vt:vector>
  </HeadingPairs>
  <TitlesOfParts>
    <vt:vector size="49" baseType="lpstr">
      <vt:lpstr>Arial</vt:lpstr>
      <vt:lpstr>Arial Narrow</vt:lpstr>
      <vt:lpstr>Calibri</vt:lpstr>
      <vt:lpstr>Times New Roman</vt:lpstr>
      <vt:lpstr>Тема Office</vt:lpstr>
      <vt:lpstr>Document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Баян Шанбаева</cp:lastModifiedBy>
  <cp:revision>54</cp:revision>
  <dcterms:created xsi:type="dcterms:W3CDTF">2021-11-23T07:06:54Z</dcterms:created>
  <dcterms:modified xsi:type="dcterms:W3CDTF">2022-02-08T10:46:54Z</dcterms:modified>
</cp:coreProperties>
</file>