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A6DB0-3FEC-4A7D-B17E-AD8152CF46E7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AFAE-4481-4F0B-83E0-0D0E79F4C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7F6EA2-A74F-4917-A291-717189214F4C}" type="slidenum">
              <a:rPr lang="en-US" altLang="ru-RU"/>
              <a:pPr/>
              <a:t>3</a:t>
            </a:fld>
            <a:endParaRPr lang="en-US" altLang="ru-RU"/>
          </a:p>
        </p:txBody>
      </p:sp>
      <p:sp>
        <p:nvSpPr>
          <p:cNvPr id="532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948827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1D650-6AE3-42B3-8AFF-0BC56B227C39}" type="slidenum">
              <a:rPr lang="en-US" altLang="ru-RU"/>
              <a:pPr/>
              <a:t>5</a:t>
            </a:fld>
            <a:endParaRPr lang="en-US" altLang="ru-RU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144604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 descr="C:\Users\user\Desktop\4642105273_c895bd0f4e_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9802" y="1428736"/>
            <a:ext cx="3024198" cy="30241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b="1" dirty="0" smtClean="0"/>
              <a:t>Рефлексия  « Я хочу сказать...»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kk-KZ" dirty="0" smtClean="0"/>
              <a:t>Мне больше всего удалось</a:t>
            </a:r>
            <a:endParaRPr lang="ru-RU" dirty="0" smtClean="0"/>
          </a:p>
          <a:p>
            <a:pPr lvl="0"/>
            <a:r>
              <a:rPr lang="kk-KZ" dirty="0" smtClean="0"/>
              <a:t>Я могу себя похвалить за...</a:t>
            </a:r>
            <a:endParaRPr lang="ru-RU" dirty="0" smtClean="0"/>
          </a:p>
          <a:p>
            <a:pPr lvl="0"/>
            <a:r>
              <a:rPr lang="kk-KZ" dirty="0" smtClean="0"/>
              <a:t>Я могу похвалить коллег за...</a:t>
            </a:r>
            <a:endParaRPr lang="ru-RU" dirty="0" smtClean="0"/>
          </a:p>
          <a:p>
            <a:pPr lvl="0"/>
            <a:r>
              <a:rPr lang="kk-KZ" dirty="0" smtClean="0"/>
              <a:t>Для меня было открытием то, что...</a:t>
            </a:r>
            <a:endParaRPr lang="ru-RU" dirty="0" smtClean="0"/>
          </a:p>
          <a:p>
            <a:pPr lvl="0"/>
            <a:r>
              <a:rPr lang="kk-KZ" dirty="0" smtClean="0"/>
              <a:t>На мой взгляд, не удалось..., потому что...</a:t>
            </a:r>
            <a:endParaRPr lang="ru-RU" dirty="0" smtClean="0"/>
          </a:p>
          <a:p>
            <a:r>
              <a:rPr lang="kk-KZ" dirty="0" smtClean="0"/>
              <a:t>На будущее я учту...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29718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Этапы ИУ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реализующая подход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совместно согласует систему правил, обеспечивающих результативность ее работы и обязывающих всех ее членов относиться друг к другу с уважением;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руппа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согласует ключевую идею исследования, которая, как правило, оформлена в виде вопроса и определяет, чему учить и 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Члены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группы изучают исследовательскую литературу в поисках ответа на ключевой вопрос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целью дальнейшего использования ее в процессе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планирования;</a:t>
            </a: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определяет конкретный класс и кандидатуры трех «исследуемых» учеников, которые будут находиться в центре исследовательского урока.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учитель ведет исследовательский урок, в то время как другие - наблюдают и делают письменные заметки, обращая особое внимание на трех исследуемых учеников.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интервьюируют несколько человек класса для выяснения их мнения об эффективности исследовательского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класса.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обсуждает исследовательский урок после его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окончания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Совместное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планирование группой следующей реализации подхода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Lesson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52091" y="356556"/>
            <a:ext cx="8212347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kk-KZ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темы процесса Исследования урока</a:t>
            </a:r>
            <a:endParaRPr lang="en-US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214884"/>
            <a:ext cx="8463776" cy="5410200"/>
          </a:xfrm>
        </p:spPr>
        <p:txBody>
          <a:bodyPr>
            <a:noAutofit/>
          </a:bodyPr>
          <a:lstStyle/>
          <a:p>
            <a:pPr marL="0" indent="0" defTabSz="1038225">
              <a:buFontTx/>
              <a:buNone/>
              <a:tabLst>
                <a:tab pos="231775" algn="l"/>
              </a:tabLst>
            </a:pPr>
            <a:r>
              <a:rPr lang="kk-KZ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Подумайте о детях своего класса</a:t>
            </a: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038225">
              <a:buFontTx/>
              <a:buNone/>
              <a:tabLst>
                <a:tab pos="231775" algn="l"/>
              </a:tabLst>
            </a:pP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Ваши ожидания</a:t>
            </a:r>
            <a:r>
              <a:rPr lang="en-US" alt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lvl="2" indent="-107950" defTabSz="1038225">
              <a:buFontTx/>
              <a:buNone/>
              <a:tabLst>
                <a:tab pos="231775" algn="l"/>
              </a:tabLst>
            </a:pP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5 лет в характере своих  детей какие качества вы хотели бы видеть</a:t>
            </a: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lvl="2" indent="-107950" defTabSz="1038225">
              <a:buFontTx/>
              <a:buNone/>
              <a:tabLst>
                <a:tab pos="231775" algn="l"/>
              </a:tabLst>
            </a:pPr>
            <a:endParaRPr lang="en-US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038225">
              <a:buFontTx/>
              <a:buNone/>
              <a:tabLst>
                <a:tab pos="231775" algn="l"/>
              </a:tabLst>
            </a:pP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Реальное положение</a:t>
            </a:r>
            <a:r>
              <a:rPr lang="en-US" alt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038225">
              <a:buFontTx/>
              <a:buNone/>
              <a:tabLst>
                <a:tab pos="231775" algn="l"/>
              </a:tabLst>
            </a:pP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kk-KZ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Перечислите их сегодняшнее </a:t>
            </a:r>
            <a:r>
              <a:rPr lang="kk-KZ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</a:t>
            </a: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038225">
              <a:buFontTx/>
              <a:buNone/>
              <a:tabLst>
                <a:tab pos="231775" algn="l"/>
              </a:tabLst>
            </a:pPr>
            <a:endParaRPr lang="en-US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038225">
              <a:buFontTx/>
              <a:buNone/>
              <a:tabLst>
                <a:tab pos="231775" algn="l"/>
              </a:tabLst>
            </a:pP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</a:t>
            </a:r>
            <a:r>
              <a:rPr lang="en-US" alt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lvl="2" indent="-107950" defTabSz="1038225">
              <a:buFontTx/>
              <a:buNone/>
              <a:tabLst>
                <a:tab pos="231775" algn="l"/>
              </a:tabLst>
            </a:pP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 то, что в вашем уме, и реальное положение. Самым первым какие недостатки вы хотите уничтожить</a:t>
            </a: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038225">
              <a:buFontTx/>
              <a:buNone/>
              <a:tabLst>
                <a:tab pos="231775" algn="l"/>
              </a:tabLst>
            </a:pPr>
            <a:endParaRPr lang="en-US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lvl="2" indent="-107950" defTabSz="1038225">
              <a:buFontTx/>
              <a:buNone/>
              <a:tabLst>
                <a:tab pos="231775" algn="l"/>
              </a:tabLst>
            </a:pPr>
            <a:r>
              <a:rPr lang="kk-KZ" alt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исследования</a:t>
            </a:r>
            <a:r>
              <a:rPr lang="en-US" alt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kk-KZ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долгосрочная цель</a:t>
            </a:r>
            <a:r>
              <a:rPr lang="en-US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lvl="2" indent="-107950" defTabSz="1038225">
              <a:buFontTx/>
              <a:buNone/>
              <a:tabLst>
                <a:tab pos="231775" algn="l"/>
              </a:tabLst>
            </a:pPr>
            <a:r>
              <a:rPr lang="en-US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Напишите, какие качества учащихся вы хотели бы развить</a:t>
            </a: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defTabSz="1038225">
              <a:buFontTx/>
              <a:buNone/>
              <a:tabLst>
                <a:tab pos="231775" algn="l"/>
              </a:tabLst>
            </a:pPr>
            <a:r>
              <a:rPr lang="en-US" alt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kk-KZ" alt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Фундаментальные академические навыки, способствующие учащимся продвигаться вперед, и глубокое понятие о правах</a:t>
            </a:r>
            <a:r>
              <a:rPr lang="en-US" alt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alt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lvl="1" indent="0" defTabSz="1038225">
              <a:buFontTx/>
              <a:buNone/>
              <a:tabLst>
                <a:tab pos="231775" algn="l"/>
              </a:tabLst>
            </a:pPr>
            <a:r>
              <a:rPr lang="kk-KZ" alt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вашего исследования</a:t>
            </a:r>
            <a:r>
              <a:rPr lang="en-US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038225">
              <a:lnSpc>
                <a:spcPct val="90000"/>
              </a:lnSpc>
              <a:buFontTx/>
              <a:buNone/>
              <a:tabLst>
                <a:tab pos="231775" algn="l"/>
              </a:tabLst>
            </a:pPr>
            <a:endParaRPr lang="en-US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1417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304800" y="531813"/>
            <a:ext cx="2368550" cy="547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kk-KZ" altLang="ru-RU" sz="1500" b="1" dirty="0" smtClean="0">
                <a:latin typeface="Helvetica" panose="020B0604020202020204" pitchFamily="34" charset="0"/>
              </a:rPr>
              <a:t>Образовательная цель школы</a:t>
            </a:r>
            <a:endParaRPr lang="en-US" altLang="ru-RU" sz="1300" b="1" dirty="0">
              <a:latin typeface="Helvetica" panose="020B0604020202020204" pitchFamily="34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819400" y="531813"/>
            <a:ext cx="2438400" cy="988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kk-KZ" altLang="ru-RU" sz="1500" b="1" dirty="0" smtClean="0">
                <a:latin typeface="Helvetica" panose="020B0604020202020204" pitchFamily="34" charset="0"/>
              </a:rPr>
              <a:t>Образ безупречного ученика</a:t>
            </a:r>
            <a:endParaRPr lang="en-US" altLang="ru-RU" sz="1300" b="1" dirty="0">
              <a:latin typeface="Helvetica" panose="020B0604020202020204" pitchFamily="34" charset="0"/>
            </a:endParaRPr>
          </a:p>
          <a:p>
            <a:pPr>
              <a:spcBef>
                <a:spcPct val="30000"/>
              </a:spcBef>
            </a:pPr>
            <a:endParaRPr lang="en-US" altLang="ru-RU" sz="2200" b="1" dirty="0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5486400" y="531813"/>
            <a:ext cx="32766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kk-KZ" altLang="ru-RU" sz="1500" b="1" dirty="0" smtClean="0">
                <a:latin typeface="Helvetica" panose="020B0604020202020204" pitchFamily="34" charset="0"/>
              </a:rPr>
              <a:t>Реальное положение учащихся</a:t>
            </a:r>
            <a:endParaRPr lang="en-US" altLang="ru-RU" sz="1300" b="1" dirty="0">
              <a:latin typeface="Helvetica" panose="020B0604020202020204" pitchFamily="34" charset="0"/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1477963" y="0"/>
            <a:ext cx="7270750" cy="42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kk-KZ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ЗАКЛЮЧЕНИЯ ВОПРОСА ИССЛЕДОВАНИЯ </a:t>
            </a:r>
            <a:endParaRPr lang="en-US" alt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2814638" y="1855788"/>
            <a:ext cx="2362200" cy="547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kk-KZ" altLang="ru-RU" sz="1500" b="1" dirty="0" smtClean="0">
                <a:latin typeface="Helvetica" panose="020B0604020202020204" pitchFamily="34" charset="0"/>
              </a:rPr>
              <a:t>ТЕМА ИССЛЕДОВАНИЯ</a:t>
            </a:r>
            <a:endParaRPr lang="en-US" altLang="ru-RU" sz="1300" b="1" dirty="0">
              <a:latin typeface="Helvetica" panose="020B0604020202020204" pitchFamily="34" charset="0"/>
            </a:endParaRPr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304800" y="531813"/>
            <a:ext cx="2286000" cy="1620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2814638" y="506413"/>
            <a:ext cx="2438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5486400" y="531813"/>
            <a:ext cx="3200400" cy="1992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432" tIns="42716" rIns="85432" bIns="42716" anchor="ctr"/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ru-RU" altLang="ru-RU" sz="2200"/>
          </a:p>
        </p:txBody>
      </p:sp>
      <p:sp>
        <p:nvSpPr>
          <p:cNvPr id="74762" name="Rectangle 10"/>
          <p:cNvSpPr>
            <a:spLocks noChangeArrowheads="1"/>
          </p:cNvSpPr>
          <p:nvPr/>
        </p:nvSpPr>
        <p:spPr bwMode="auto">
          <a:xfrm>
            <a:off x="2744788" y="1881188"/>
            <a:ext cx="2590800" cy="15589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3" name="Rectangle 11"/>
          <p:cNvSpPr>
            <a:spLocks noChangeArrowheads="1"/>
          </p:cNvSpPr>
          <p:nvPr/>
        </p:nvSpPr>
        <p:spPr bwMode="auto">
          <a:xfrm>
            <a:off x="214282" y="3487738"/>
            <a:ext cx="8534431" cy="1673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914400" y="5268913"/>
            <a:ext cx="7529513" cy="763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5" name="Rectangle 13"/>
          <p:cNvSpPr>
            <a:spLocks noChangeArrowheads="1"/>
          </p:cNvSpPr>
          <p:nvPr/>
        </p:nvSpPr>
        <p:spPr bwMode="auto">
          <a:xfrm>
            <a:off x="352425" y="6088063"/>
            <a:ext cx="8442325" cy="484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633414" y="3473450"/>
            <a:ext cx="5950266" cy="286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kk-KZ" altLang="ru-RU" sz="1300" b="1" dirty="0">
                <a:latin typeface="Helvetica" panose="020B0604020202020204" pitchFamily="34" charset="0"/>
              </a:rPr>
              <a:t>Образ безупречного </a:t>
            </a:r>
            <a:r>
              <a:rPr lang="kk-KZ" altLang="ru-RU" sz="1300" b="1" dirty="0" smtClean="0">
                <a:latin typeface="Helvetica" panose="020B0604020202020204" pitchFamily="34" charset="0"/>
              </a:rPr>
              <a:t>ученика (из группы, распределенной по классу ) </a:t>
            </a:r>
            <a:endParaRPr lang="en-US" altLang="ru-RU" sz="1300" dirty="0">
              <a:latin typeface="Helvetica" panose="020B0604020202020204" pitchFamily="34" charset="0"/>
            </a:endParaRPr>
          </a:p>
        </p:txBody>
      </p:sp>
      <p:sp>
        <p:nvSpPr>
          <p:cNvPr id="74767" name="Oval 15"/>
          <p:cNvSpPr>
            <a:spLocks noChangeArrowheads="1"/>
          </p:cNvSpPr>
          <p:nvPr/>
        </p:nvSpPr>
        <p:spPr bwMode="auto">
          <a:xfrm>
            <a:off x="357159" y="3711575"/>
            <a:ext cx="2316192" cy="1409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8" name="Oval 16"/>
          <p:cNvSpPr>
            <a:spLocks noChangeArrowheads="1"/>
          </p:cNvSpPr>
          <p:nvPr/>
        </p:nvSpPr>
        <p:spPr bwMode="auto">
          <a:xfrm>
            <a:off x="2533650" y="3711575"/>
            <a:ext cx="2884488" cy="13954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9" name="Oval 17"/>
          <p:cNvSpPr>
            <a:spLocks noChangeArrowheads="1"/>
          </p:cNvSpPr>
          <p:nvPr/>
        </p:nvSpPr>
        <p:spPr bwMode="auto">
          <a:xfrm>
            <a:off x="5257800" y="3563938"/>
            <a:ext cx="3467100" cy="154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3143240" y="3929066"/>
            <a:ext cx="20574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k-KZ" altLang="ru-RU" sz="1300" b="1" dirty="0" smtClean="0">
                <a:latin typeface="Helvetica" panose="020B0604020202020204" pitchFamily="34" charset="0"/>
              </a:rPr>
              <a:t>Средний уровень</a:t>
            </a:r>
            <a:endParaRPr lang="en-US" altLang="ru-RU" sz="1300" b="1" dirty="0">
              <a:latin typeface="Helvetica" panose="020B0604020202020204" pitchFamily="34" charset="0"/>
            </a:endParaRP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6143636" y="3786190"/>
            <a:ext cx="1994263" cy="286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kk-KZ" altLang="ru-RU" sz="1300" b="1" dirty="0" smtClean="0">
                <a:latin typeface="Helvetica" panose="020B0604020202020204" pitchFamily="34" charset="0"/>
              </a:rPr>
              <a:t>Высокий уровень</a:t>
            </a:r>
            <a:endParaRPr lang="en-US" altLang="ru-RU" sz="1100" b="1" dirty="0">
              <a:latin typeface="Helvetica" panose="020B0604020202020204" pitchFamily="34" charset="0"/>
            </a:endParaRP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985838" y="5259388"/>
            <a:ext cx="7669212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kk-KZ" altLang="ru-RU" sz="1500" b="1" dirty="0" smtClean="0">
                <a:latin typeface="Helvetica" panose="020B0604020202020204" pitchFamily="34" charset="0"/>
              </a:rPr>
              <a:t>Концепция исследования</a:t>
            </a:r>
            <a:endParaRPr lang="en-US" altLang="ru-RU" sz="900" b="1" dirty="0">
              <a:latin typeface="Helvetica" panose="020B0604020202020204" pitchFamily="34" charset="0"/>
            </a:endParaRP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352425" y="6088063"/>
            <a:ext cx="87915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kk-KZ" altLang="ru-RU" sz="1500" b="1" dirty="0" smtClean="0">
                <a:latin typeface="Helvetica" panose="020B0604020202020204" pitchFamily="34" charset="0"/>
              </a:rPr>
              <a:t>Методы и измерения</a:t>
            </a:r>
            <a:endParaRPr lang="en-US" altLang="ru-RU" sz="1100" b="1" dirty="0">
              <a:latin typeface="Helvetica" panose="020B0604020202020204" pitchFamily="34" charset="0"/>
            </a:endParaRPr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714348" y="3929066"/>
            <a:ext cx="1523999" cy="286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k-KZ" altLang="ru-RU" sz="1300" b="1" dirty="0" smtClean="0">
                <a:latin typeface="Helvetica" panose="020B0604020202020204" pitchFamily="34" charset="0"/>
              </a:rPr>
              <a:t>Низкий уровень</a:t>
            </a:r>
            <a:endParaRPr lang="en-US" altLang="ru-RU" sz="1300" b="1" dirty="0">
              <a:latin typeface="Helvetica" panose="020B0604020202020204" pitchFamily="34" charset="0"/>
            </a:endParaRPr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>
            <a:off x="2603500" y="1157288"/>
            <a:ext cx="211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76" name="Line 24"/>
          <p:cNvSpPr>
            <a:spLocks noChangeShapeType="1"/>
          </p:cNvSpPr>
          <p:nvPr/>
        </p:nvSpPr>
        <p:spPr bwMode="auto">
          <a:xfrm>
            <a:off x="5276850" y="1157288"/>
            <a:ext cx="211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77" name="Line 25"/>
          <p:cNvSpPr>
            <a:spLocks noChangeShapeType="1"/>
          </p:cNvSpPr>
          <p:nvPr/>
        </p:nvSpPr>
        <p:spPr bwMode="auto">
          <a:xfrm>
            <a:off x="4010025" y="1736725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78" name="Line 26"/>
          <p:cNvSpPr>
            <a:spLocks noChangeShapeType="1"/>
          </p:cNvSpPr>
          <p:nvPr/>
        </p:nvSpPr>
        <p:spPr bwMode="auto">
          <a:xfrm>
            <a:off x="4010025" y="3400425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79" name="Line 27"/>
          <p:cNvSpPr>
            <a:spLocks noChangeShapeType="1"/>
          </p:cNvSpPr>
          <p:nvPr/>
        </p:nvSpPr>
        <p:spPr bwMode="auto">
          <a:xfrm flipH="1">
            <a:off x="3940175" y="5208588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80" name="Line 28"/>
          <p:cNvSpPr>
            <a:spLocks noChangeShapeType="1"/>
          </p:cNvSpPr>
          <p:nvPr/>
        </p:nvSpPr>
        <p:spPr bwMode="auto">
          <a:xfrm>
            <a:off x="3940175" y="60055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86606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04800" y="531813"/>
            <a:ext cx="2276476" cy="178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kk-KZ" altLang="ru-RU" sz="1400" b="1" dirty="0">
                <a:latin typeface="Helvetica" panose="020B0604020202020204" pitchFamily="34" charset="0"/>
              </a:rPr>
              <a:t>Образовательная цель школы</a:t>
            </a:r>
          </a:p>
          <a:p>
            <a:pPr>
              <a:spcBef>
                <a:spcPct val="30000"/>
              </a:spcBef>
            </a:pPr>
            <a:r>
              <a:rPr lang="kk-KZ" altLang="ru-RU" sz="1100" dirty="0" smtClean="0">
                <a:latin typeface="Helvetica" panose="020B0604020202020204" pitchFamily="34" charset="0"/>
              </a:rPr>
              <a:t>Учащиеся:</a:t>
            </a:r>
            <a:endParaRPr lang="kk-KZ" altLang="ru-RU" sz="1100" dirty="0">
              <a:latin typeface="Helvetica" panose="020B0604020202020204" pitchFamily="34" charset="0"/>
            </a:endParaRPr>
          </a:p>
          <a:p>
            <a:pPr>
              <a:spcBef>
                <a:spcPct val="30000"/>
              </a:spcBef>
            </a:pPr>
            <a:r>
              <a:rPr lang="en-US" altLang="ru-RU" sz="1100" dirty="0">
                <a:latin typeface="Helvetica" panose="020B0604020202020204" pitchFamily="34" charset="0"/>
              </a:rPr>
              <a:t>* </a:t>
            </a:r>
            <a:r>
              <a:rPr lang="kk-KZ" altLang="ru-RU" sz="1100" dirty="0" smtClean="0">
                <a:latin typeface="Helvetica" panose="020B0604020202020204" pitchFamily="34" charset="0"/>
              </a:rPr>
              <a:t>Внимательные</a:t>
            </a:r>
            <a:endParaRPr lang="en-US" altLang="ru-RU" sz="1100" dirty="0">
              <a:latin typeface="Helvetica" panose="020B0604020202020204" pitchFamily="34" charset="0"/>
            </a:endParaRPr>
          </a:p>
          <a:p>
            <a:pPr>
              <a:spcBef>
                <a:spcPct val="30000"/>
              </a:spcBef>
            </a:pPr>
            <a:r>
              <a:rPr lang="en-US" altLang="ru-RU" sz="1100" dirty="0">
                <a:latin typeface="Helvetica" panose="020B0604020202020204" pitchFamily="34" charset="0"/>
              </a:rPr>
              <a:t>* </a:t>
            </a:r>
            <a:r>
              <a:rPr lang="kk-KZ" altLang="ru-RU" sz="1100" dirty="0" smtClean="0">
                <a:latin typeface="Helvetica" panose="020B0604020202020204" pitchFamily="34" charset="0"/>
              </a:rPr>
              <a:t>Глубоко думают и действуют</a:t>
            </a:r>
            <a:endParaRPr lang="en-US" altLang="ru-RU" sz="1100" dirty="0">
              <a:latin typeface="Helvetica" panose="020B0604020202020204" pitchFamily="34" charset="0"/>
            </a:endParaRPr>
          </a:p>
          <a:p>
            <a:pPr>
              <a:spcBef>
                <a:spcPct val="30000"/>
              </a:spcBef>
            </a:pPr>
            <a:r>
              <a:rPr lang="en-US" altLang="ru-RU" sz="1100" dirty="0">
                <a:latin typeface="Helvetica" panose="020B0604020202020204" pitchFamily="34" charset="0"/>
              </a:rPr>
              <a:t>* </a:t>
            </a:r>
            <a:r>
              <a:rPr lang="kk-KZ" altLang="ru-RU" sz="1100" dirty="0" smtClean="0">
                <a:latin typeface="Helvetica" panose="020B0604020202020204" pitchFamily="34" charset="0"/>
              </a:rPr>
              <a:t>Здоров</a:t>
            </a:r>
            <a:endParaRPr lang="en-US" altLang="ru-RU" sz="1100" dirty="0">
              <a:latin typeface="Helvetica" panose="020B0604020202020204" pitchFamily="34" charset="0"/>
            </a:endParaRPr>
          </a:p>
          <a:p>
            <a:pPr>
              <a:spcBef>
                <a:spcPct val="30000"/>
              </a:spcBef>
            </a:pPr>
            <a:r>
              <a:rPr lang="en-US" altLang="ru-RU" sz="1100" dirty="0" smtClean="0">
                <a:latin typeface="Helvetica" panose="020B0604020202020204" pitchFamily="34" charset="0"/>
              </a:rPr>
              <a:t>*</a:t>
            </a:r>
            <a:r>
              <a:rPr lang="kk-KZ" altLang="ru-RU" sz="1100" dirty="0" smtClean="0">
                <a:latin typeface="Helvetica" panose="020B0604020202020204" pitchFamily="34" charset="0"/>
              </a:rPr>
              <a:t> Придерживается спокойного образа жизни</a:t>
            </a:r>
            <a:endParaRPr lang="en-US" altLang="ru-RU" sz="1300" dirty="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673350" y="531813"/>
            <a:ext cx="2727326" cy="1131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30000"/>
              </a:spcBef>
            </a:pPr>
            <a:r>
              <a:rPr lang="kk-KZ" altLang="ru-RU" sz="1400" b="1" dirty="0">
                <a:latin typeface="Helvetica" panose="020B0604020202020204" pitchFamily="34" charset="0"/>
              </a:rPr>
              <a:t>Образ безупречного ученика</a:t>
            </a:r>
          </a:p>
          <a:p>
            <a:pPr>
              <a:spcBef>
                <a:spcPct val="30000"/>
              </a:spcBef>
            </a:pPr>
            <a:r>
              <a:rPr lang="en-US" altLang="ru-RU" sz="1100" dirty="0" smtClean="0">
                <a:latin typeface="Helvetica" panose="020B0604020202020204" pitchFamily="34" charset="0"/>
              </a:rPr>
              <a:t>* </a:t>
            </a:r>
            <a:r>
              <a:rPr lang="kk-KZ" altLang="ru-RU" sz="1100" dirty="0" smtClean="0">
                <a:latin typeface="Helvetica" panose="020B0604020202020204" pitchFamily="34" charset="0"/>
              </a:rPr>
              <a:t>Учится у друзей</a:t>
            </a:r>
            <a:endParaRPr lang="en-US" altLang="ru-RU" sz="1100" dirty="0">
              <a:latin typeface="Helvetica" panose="020B0604020202020204" pitchFamily="34" charset="0"/>
            </a:endParaRPr>
          </a:p>
          <a:p>
            <a:pPr>
              <a:spcBef>
                <a:spcPct val="30000"/>
              </a:spcBef>
            </a:pPr>
            <a:r>
              <a:rPr lang="en-US" altLang="ru-RU" sz="1100" dirty="0">
                <a:latin typeface="Helvetica" panose="020B0604020202020204" pitchFamily="34" charset="0"/>
              </a:rPr>
              <a:t>* </a:t>
            </a:r>
            <a:r>
              <a:rPr lang="kk-KZ" altLang="ru-RU" sz="1100" dirty="0" smtClean="0">
                <a:latin typeface="Helvetica" panose="020B0604020202020204" pitchFamily="34" charset="0"/>
              </a:rPr>
              <a:t>Сильная связь с природой</a:t>
            </a:r>
            <a:endParaRPr lang="en-US" altLang="ru-RU" sz="1100" dirty="0">
              <a:latin typeface="Helvetica" panose="020B0604020202020204" pitchFamily="34" charset="0"/>
            </a:endParaRPr>
          </a:p>
          <a:p>
            <a:pPr>
              <a:spcBef>
                <a:spcPct val="30000"/>
              </a:spcBef>
            </a:pPr>
            <a:r>
              <a:rPr lang="en-US" altLang="ru-RU" sz="1100" dirty="0">
                <a:latin typeface="Helvetica" panose="020B0604020202020204" pitchFamily="34" charset="0"/>
              </a:rPr>
              <a:t>* </a:t>
            </a:r>
            <a:r>
              <a:rPr lang="kk-KZ" altLang="ru-RU" sz="1100" dirty="0" smtClean="0">
                <a:latin typeface="Helvetica" panose="020B0604020202020204" pitchFamily="34" charset="0"/>
              </a:rPr>
              <a:t>Имеет собственное мнение, может делать выводы, заключения</a:t>
            </a:r>
            <a:endParaRPr lang="en-US" altLang="ru-RU" sz="2200" b="1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486400" y="531813"/>
            <a:ext cx="3276600" cy="1859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kk-KZ" altLang="ru-RU" sz="1400" b="1" dirty="0">
                <a:latin typeface="Helvetica" panose="020B0604020202020204" pitchFamily="34" charset="0"/>
              </a:rPr>
              <a:t>Реальное положение учащихся</a:t>
            </a:r>
            <a:endParaRPr lang="en-US" altLang="ru-RU" sz="1200" b="1" dirty="0">
              <a:latin typeface="Helvetica" panose="020B0604020202020204" pitchFamily="34" charset="0"/>
            </a:endParaRPr>
          </a:p>
          <a:p>
            <a:pPr>
              <a:spcBef>
                <a:spcPct val="30000"/>
              </a:spcBef>
            </a:pPr>
            <a:r>
              <a:rPr lang="en-US" altLang="ru-RU" sz="1100" dirty="0" smtClean="0">
                <a:latin typeface="Helvetica" panose="020B0604020202020204" pitchFamily="34" charset="0"/>
              </a:rPr>
              <a:t>* </a:t>
            </a:r>
            <a:r>
              <a:rPr lang="kk-KZ" altLang="ru-RU" sz="1100" dirty="0" smtClean="0">
                <a:latin typeface="Helvetica" panose="020B0604020202020204" pitchFamily="34" charset="0"/>
              </a:rPr>
              <a:t>Многие веселые, добрые и внимательные</a:t>
            </a:r>
            <a:endParaRPr lang="en-US" altLang="ru-RU" sz="1100" dirty="0">
              <a:latin typeface="Helvetica" panose="020B0604020202020204" pitchFamily="34" charset="0"/>
            </a:endParaRPr>
          </a:p>
          <a:p>
            <a:pPr marL="171450" indent="-171450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kk-KZ" altLang="ru-RU" sz="1100" dirty="0" smtClean="0">
                <a:latin typeface="Helvetica" panose="020B0604020202020204" pitchFamily="34" charset="0"/>
              </a:rPr>
              <a:t>Дружеские отношения неглубокие, несильно развита способность думать о чем-то  с точки зрения идеи другого человека  </a:t>
            </a:r>
          </a:p>
          <a:p>
            <a:pPr marL="171450" indent="-171450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kk-KZ" altLang="ru-RU" sz="1100" dirty="0" smtClean="0">
                <a:latin typeface="Helvetica" panose="020B0604020202020204" pitchFamily="34" charset="0"/>
              </a:rPr>
              <a:t>При высказывании своего мнения и взгляда испытывает трудности </a:t>
            </a:r>
          </a:p>
          <a:p>
            <a:pPr>
              <a:spcBef>
                <a:spcPct val="30000"/>
              </a:spcBef>
            </a:pPr>
            <a:r>
              <a:rPr lang="en-US" altLang="ru-RU" sz="1100" dirty="0" smtClean="0">
                <a:latin typeface="Helvetica" panose="020B0604020202020204" pitchFamily="34" charset="0"/>
              </a:rPr>
              <a:t>* </a:t>
            </a:r>
            <a:r>
              <a:rPr lang="kk-KZ" altLang="ru-RU" sz="1100" dirty="0" smtClean="0">
                <a:latin typeface="Helvetica" panose="020B0604020202020204" pitchFamily="34" charset="0"/>
              </a:rPr>
              <a:t>У некоторых учащихся интерес к окружающей среде низкий</a:t>
            </a:r>
            <a:endParaRPr lang="en-US" altLang="ru-RU" sz="1100" dirty="0">
              <a:latin typeface="Helvetica" panose="020B0604020202020204" pitchFamily="34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055688" y="0"/>
            <a:ext cx="7707312" cy="42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kk-KZ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ЗАКЛЮЧЕНИЯ ВОПРОСА ИССЛЕДОВАНИЯ </a:t>
            </a:r>
            <a:endParaRPr lang="en-US" alt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814638" y="1855788"/>
            <a:ext cx="2603500" cy="148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kk-KZ" altLang="ru-RU" sz="1400" b="1" dirty="0">
                <a:latin typeface="Helvetica" panose="020B0604020202020204" pitchFamily="34" charset="0"/>
              </a:rPr>
              <a:t>ТЕМА ИССЛЕДОВАНИЯ</a:t>
            </a:r>
            <a:endParaRPr lang="en-US" altLang="ru-RU" sz="1200" b="1" dirty="0">
              <a:latin typeface="Helvetica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ru-RU" altLang="ru-RU" sz="1100" dirty="0">
                <a:latin typeface="Helvetica" panose="020B0604020202020204" pitchFamily="34" charset="0"/>
              </a:rPr>
              <a:t>Развитие способности учащихся мыслить и высказывать свое мнение, уважение дружбы  </a:t>
            </a:r>
          </a:p>
          <a:p>
            <a:pPr>
              <a:spcBef>
                <a:spcPct val="50000"/>
              </a:spcBef>
            </a:pPr>
            <a:r>
              <a:rPr lang="ru-RU" altLang="ru-RU" sz="1100" dirty="0">
                <a:latin typeface="Helvetica" panose="020B0604020202020204" pitchFamily="34" charset="0"/>
              </a:rPr>
              <a:t>- Интересные научные исследования и исследование окружающей среды </a:t>
            </a:r>
            <a:endParaRPr lang="en-US" altLang="ru-RU" sz="1100" dirty="0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04800" y="531813"/>
            <a:ext cx="2286000" cy="202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814638" y="506413"/>
            <a:ext cx="2438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5486400" y="531813"/>
            <a:ext cx="3200400" cy="1992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5432" tIns="42716" rIns="85432" bIns="42716" anchor="ctr"/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ru-RU" altLang="ru-RU" sz="2200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2743200" y="1855788"/>
            <a:ext cx="2590800" cy="143668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633413" y="3400056"/>
            <a:ext cx="8115300" cy="1673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703264" y="5206283"/>
            <a:ext cx="7983536" cy="763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200417" y="6088063"/>
            <a:ext cx="8805798" cy="5959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633412" y="3400056"/>
            <a:ext cx="5832701" cy="486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kk-KZ" altLang="ru-RU" sz="1300" b="1" dirty="0">
                <a:latin typeface="Helvetica" panose="020B0604020202020204" pitchFamily="34" charset="0"/>
              </a:rPr>
              <a:t>Образ безупречного ученика (из группы, распределенной по классу ) </a:t>
            </a:r>
            <a:endParaRPr lang="en-US" altLang="ru-RU" sz="1300" dirty="0">
              <a:latin typeface="Helvetica" panose="020B0604020202020204" pitchFamily="34" charset="0"/>
            </a:endParaRPr>
          </a:p>
        </p:txBody>
      </p:sp>
      <p:sp>
        <p:nvSpPr>
          <p:cNvPr id="19471" name="Oval 15"/>
          <p:cNvSpPr>
            <a:spLocks noChangeArrowheads="1"/>
          </p:cNvSpPr>
          <p:nvPr/>
        </p:nvSpPr>
        <p:spPr bwMode="auto">
          <a:xfrm>
            <a:off x="703263" y="3661471"/>
            <a:ext cx="1970087" cy="1409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2" name="Oval 16"/>
          <p:cNvSpPr>
            <a:spLocks noChangeArrowheads="1"/>
          </p:cNvSpPr>
          <p:nvPr/>
        </p:nvSpPr>
        <p:spPr bwMode="auto">
          <a:xfrm>
            <a:off x="2533650" y="3623893"/>
            <a:ext cx="2884488" cy="13954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3" name="Oval 17"/>
          <p:cNvSpPr>
            <a:spLocks noChangeArrowheads="1"/>
          </p:cNvSpPr>
          <p:nvPr/>
        </p:nvSpPr>
        <p:spPr bwMode="auto">
          <a:xfrm>
            <a:off x="5257800" y="3476256"/>
            <a:ext cx="3467100" cy="154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774700" y="3893573"/>
            <a:ext cx="1970088" cy="1101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ru-RU" altLang="ru-RU" sz="1100" dirty="0">
                <a:latin typeface="Helvetica" panose="020B0604020202020204" pitchFamily="34" charset="0"/>
              </a:rPr>
              <a:t>Учащиеся:</a:t>
            </a:r>
          </a:p>
          <a:p>
            <a:r>
              <a:rPr lang="ru-RU" altLang="ru-RU" sz="1100" dirty="0">
                <a:latin typeface="Helvetica" panose="020B0604020202020204" pitchFamily="34" charset="0"/>
              </a:rPr>
              <a:t>* С интересом включаются в учение</a:t>
            </a:r>
          </a:p>
          <a:p>
            <a:r>
              <a:rPr lang="ru-RU" altLang="ru-RU" sz="1100" dirty="0">
                <a:latin typeface="Helvetica" panose="020B0604020202020204" pitchFamily="34" charset="0"/>
              </a:rPr>
              <a:t>* Учится по своему усмотрению</a:t>
            </a:r>
          </a:p>
          <a:p>
            <a:r>
              <a:rPr lang="ru-RU" altLang="ru-RU" sz="1100" dirty="0">
                <a:latin typeface="Helvetica" panose="020B0604020202020204" pitchFamily="34" charset="0"/>
              </a:rPr>
              <a:t>* Учится у друзей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3276600" y="3623893"/>
            <a:ext cx="2057400" cy="286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k-KZ" altLang="ru-RU" sz="1300" b="1" dirty="0">
                <a:latin typeface="Helvetica" panose="020B0604020202020204" pitchFamily="34" charset="0"/>
              </a:rPr>
              <a:t>Средний уровень</a:t>
            </a:r>
            <a:endParaRPr lang="en-US" altLang="ru-RU" sz="1300" b="1" dirty="0">
              <a:latin typeface="Helvetica" panose="020B0604020202020204" pitchFamily="34" charset="0"/>
            </a:endParaRP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6248400" y="3471647"/>
            <a:ext cx="2117950" cy="286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kk-KZ" altLang="ru-RU" sz="1300" b="1" dirty="0">
                <a:latin typeface="Helvetica" panose="020B0604020202020204" pitchFamily="34" charset="0"/>
              </a:rPr>
              <a:t>Высокий уровень</a:t>
            </a:r>
            <a:endParaRPr lang="en-US" altLang="ru-RU" sz="1100" b="1" dirty="0">
              <a:latin typeface="Helvetica" panose="020B0604020202020204" pitchFamily="34" charset="0"/>
            </a:endParaRP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703263" y="5184232"/>
            <a:ext cx="7983537" cy="778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kk-KZ" altLang="ru-RU" sz="1400" b="1" dirty="0">
                <a:latin typeface="Helvetica" panose="020B0604020202020204" pitchFamily="34" charset="0"/>
              </a:rPr>
              <a:t>Концепция исследования</a:t>
            </a:r>
            <a:endParaRPr lang="en-US" altLang="ru-RU" sz="800" b="1" dirty="0">
              <a:latin typeface="Helvetica" panose="020B0604020202020204" pitchFamily="34" charset="0"/>
            </a:endParaRPr>
          </a:p>
          <a:p>
            <a:r>
              <a:rPr lang="en-US" altLang="ru-RU" sz="900" dirty="0" smtClean="0">
                <a:latin typeface="Helvetica" panose="020B0604020202020204" pitchFamily="34" charset="0"/>
              </a:rPr>
              <a:t>* </a:t>
            </a:r>
            <a:r>
              <a:rPr lang="ru-RU" altLang="ru-RU" sz="1000" dirty="0">
                <a:latin typeface="Helvetica" panose="020B0604020202020204" pitchFamily="34" charset="0"/>
              </a:rPr>
              <a:t>Если учащиеся усвоили знания и хочет взять инициативу на себя, то они могут совершенствовать свои взгляды  и мысли.</a:t>
            </a:r>
          </a:p>
          <a:p>
            <a:r>
              <a:rPr lang="ru-RU" altLang="ru-RU" sz="1000" dirty="0">
                <a:latin typeface="Helvetica" panose="020B0604020202020204" pitchFamily="34" charset="0"/>
              </a:rPr>
              <a:t>*  Если при участии в контроле, эксперименте и тренировке,  учащиеся совместно выполняют работы, которые дают возможность признавать мнения </a:t>
            </a:r>
            <a:r>
              <a:rPr lang="ru-RU" altLang="ru-RU" sz="1000" dirty="0" err="1">
                <a:latin typeface="Helvetica" panose="020B0604020202020204" pitchFamily="34" charset="0"/>
              </a:rPr>
              <a:t>друг-друга</a:t>
            </a:r>
            <a:r>
              <a:rPr lang="ru-RU" altLang="ru-RU" sz="1000" dirty="0">
                <a:latin typeface="Helvetica" panose="020B0604020202020204" pitchFamily="34" charset="0"/>
              </a:rPr>
              <a:t>, это формирует чувство уважения к мнению других 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189587" y="6050485"/>
            <a:ext cx="8791575" cy="640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kk-KZ" altLang="ru-RU" sz="1400" b="1" dirty="0">
                <a:latin typeface="Helvetica" panose="020B0604020202020204" pitchFamily="34" charset="0"/>
              </a:rPr>
              <a:t>Методы и измерения</a:t>
            </a:r>
          </a:p>
          <a:p>
            <a:pPr>
              <a:spcBef>
                <a:spcPct val="20000"/>
              </a:spcBef>
            </a:pPr>
            <a:r>
              <a:rPr lang="en-US" altLang="ru-RU" sz="1000" dirty="0" smtClean="0">
                <a:latin typeface="Helvetica" panose="020B0604020202020204" pitchFamily="34" charset="0"/>
              </a:rPr>
              <a:t>(</a:t>
            </a:r>
            <a:r>
              <a:rPr lang="en-US" altLang="ru-RU" sz="1000" dirty="0">
                <a:latin typeface="Helvetica" panose="020B0604020202020204" pitchFamily="34" charset="0"/>
              </a:rPr>
              <a:t>1) </a:t>
            </a:r>
            <a:r>
              <a:rPr lang="ru-RU" altLang="ru-RU" sz="1000" dirty="0">
                <a:latin typeface="Helvetica" panose="020B0604020202020204" pitchFamily="34" charset="0"/>
              </a:rPr>
              <a:t>(1) Методы учебных программ </a:t>
            </a:r>
            <a:r>
              <a:rPr lang="ru-RU" altLang="ru-RU" sz="1000" dirty="0" err="1">
                <a:latin typeface="Helvetica" panose="020B0604020202020204" pitchFamily="34" charset="0"/>
              </a:rPr>
              <a:t>Strategies</a:t>
            </a:r>
            <a:r>
              <a:rPr lang="ru-RU" altLang="ru-RU" sz="1000" dirty="0">
                <a:latin typeface="Helvetica" panose="020B0604020202020204" pitchFamily="34" charset="0"/>
              </a:rPr>
              <a:t> </a:t>
            </a:r>
            <a:r>
              <a:rPr lang="ru-RU" altLang="ru-RU" sz="1000" dirty="0" err="1">
                <a:latin typeface="Helvetica" panose="020B0604020202020204" pitchFamily="34" charset="0"/>
              </a:rPr>
              <a:t>for</a:t>
            </a:r>
            <a:r>
              <a:rPr lang="ru-RU" altLang="ru-RU" sz="1000" dirty="0">
                <a:latin typeface="Helvetica" panose="020B0604020202020204" pitchFamily="34" charset="0"/>
              </a:rPr>
              <a:t> </a:t>
            </a:r>
            <a:r>
              <a:rPr lang="ru-RU" altLang="ru-RU" sz="1000" dirty="0" err="1">
                <a:latin typeface="Helvetica" panose="020B0604020202020204" pitchFamily="34" charset="0"/>
              </a:rPr>
              <a:t>Curriculum</a:t>
            </a:r>
            <a:r>
              <a:rPr lang="ru-RU" altLang="ru-RU" sz="1000" dirty="0">
                <a:latin typeface="Helvetica" panose="020B0604020202020204" pitchFamily="34" charset="0"/>
              </a:rPr>
              <a:t> (2) Методы, связанные с учебными материалами (3) методы обучения и предположения (4) Методы для выполнения упражнений </a:t>
            </a:r>
            <a:endParaRPr lang="en-US" altLang="ru-RU" sz="900" dirty="0">
              <a:latin typeface="Helvetica" panose="020B0604020202020204" pitchFamily="34" charset="0"/>
            </a:endParaRP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1055688" y="3721970"/>
            <a:ext cx="1678693" cy="286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kk-KZ" altLang="ru-RU" sz="1300" b="1" dirty="0">
                <a:latin typeface="Helvetica" panose="020B0604020202020204" pitchFamily="34" charset="0"/>
              </a:rPr>
              <a:t>Низкий уровень</a:t>
            </a:r>
            <a:endParaRPr lang="en-US" altLang="ru-RU" sz="1300" b="1" dirty="0">
              <a:latin typeface="Helvetica" panose="020B0604020202020204" pitchFamily="34" charset="0"/>
            </a:endParaRP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2900938" y="3808565"/>
            <a:ext cx="2420731" cy="1163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ru-RU" altLang="ru-RU" sz="1000" dirty="0">
                <a:latin typeface="Helvetica" panose="020B0604020202020204" pitchFamily="34" charset="0"/>
              </a:rPr>
              <a:t>Учащиеся:</a:t>
            </a:r>
          </a:p>
          <a:p>
            <a:r>
              <a:rPr lang="ru-RU" altLang="ru-RU" sz="1000" dirty="0">
                <a:latin typeface="Helvetica" panose="020B0604020202020204" pitchFamily="34" charset="0"/>
              </a:rPr>
              <a:t>* Активно применяют органы чувств </a:t>
            </a:r>
          </a:p>
          <a:p>
            <a:r>
              <a:rPr lang="ru-RU" altLang="ru-RU" sz="1000" dirty="0">
                <a:latin typeface="Helvetica" panose="020B0604020202020204" pitchFamily="34" charset="0"/>
              </a:rPr>
              <a:t>* Прогнозирует и  проверяет их</a:t>
            </a:r>
          </a:p>
          <a:p>
            <a:r>
              <a:rPr lang="ru-RU" altLang="ru-RU" sz="1000" dirty="0">
                <a:latin typeface="Helvetica" panose="020B0604020202020204" pitchFamily="34" charset="0"/>
              </a:rPr>
              <a:t> Учится, сравнивая сои мысли с мнениями друзей  </a:t>
            </a:r>
          </a:p>
          <a:p>
            <a:r>
              <a:rPr lang="ru-RU" altLang="ru-RU" sz="1000" dirty="0">
                <a:latin typeface="Helvetica" panose="020B0604020202020204" pitchFamily="34" charset="0"/>
              </a:rPr>
              <a:t>* При выполнении упражнений действует вместе с друзьями 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5645726" y="3658797"/>
            <a:ext cx="3041074" cy="1317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5432" tIns="42716" rIns="85432" bIns="42716">
            <a:spAutoFit/>
          </a:bodyPr>
          <a:lstStyle>
            <a:lvl1pPr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27038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4075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81113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08150" defTabSz="8540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653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225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0797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36950" defTabSz="8540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ru-RU" altLang="ru-RU" sz="1000" dirty="0">
                <a:latin typeface="Helvetica" panose="020B0604020202020204" pitchFamily="34" charset="0"/>
              </a:rPr>
              <a:t>Учащиеся:</a:t>
            </a:r>
          </a:p>
          <a:p>
            <a:r>
              <a:rPr lang="ru-RU" altLang="ru-RU" sz="1000" dirty="0">
                <a:latin typeface="Helvetica" panose="020B0604020202020204" pitchFamily="34" charset="0"/>
              </a:rPr>
              <a:t>* Получает удовольствие от решения проблемы </a:t>
            </a:r>
          </a:p>
          <a:p>
            <a:r>
              <a:rPr lang="ru-RU" altLang="ru-RU" sz="1000" dirty="0">
                <a:latin typeface="Helvetica" panose="020B0604020202020204" pitchFamily="34" charset="0"/>
              </a:rPr>
              <a:t>* Умеет определять проблему и прогнозирует </a:t>
            </a:r>
          </a:p>
          <a:p>
            <a:r>
              <a:rPr lang="ru-RU" altLang="ru-RU" sz="1000" dirty="0">
                <a:latin typeface="Helvetica" panose="020B0604020202020204" pitchFamily="34" charset="0"/>
              </a:rPr>
              <a:t>* При проведении контроля и эксперимента высказывает свое мнение </a:t>
            </a:r>
          </a:p>
          <a:p>
            <a:r>
              <a:rPr lang="ru-RU" altLang="ru-RU" sz="1000" dirty="0">
                <a:latin typeface="Helvetica" panose="020B0604020202020204" pitchFamily="34" charset="0"/>
              </a:rPr>
              <a:t>* В среде, где друг к другу относятся с уважением, учиться у друзей считает  ценным</a:t>
            </a:r>
          </a:p>
          <a:p>
            <a:endParaRPr lang="ru-RU" altLang="ru-RU" sz="1000" dirty="0">
              <a:latin typeface="Helvetica" panose="020B0604020202020204" pitchFamily="34" charset="0"/>
            </a:endParaRPr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 rot="-5163289">
            <a:off x="2820695" y="4399756"/>
            <a:ext cx="0" cy="173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2603500" y="1157288"/>
            <a:ext cx="211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5276850" y="1157288"/>
            <a:ext cx="211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>
            <a:off x="4010025" y="1736725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>
            <a:off x="4010025" y="3312743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 flipH="1">
            <a:off x="3940175" y="5108380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>
            <a:off x="3940175" y="60055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 rot="-5163289">
            <a:off x="5622806" y="4615656"/>
            <a:ext cx="0" cy="173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6565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28650" y="1543792"/>
            <a:ext cx="7886700" cy="463317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раз обсудить вопрос исследования в малой группе, если необходимо, внести изменения или взять другой вопрос;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ә)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согласовать, в каком классе и по какому предмету будет проведен исследовательский урок.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40902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467</Words>
  <PresentationFormat>Экран (4:3)</PresentationFormat>
  <Paragraphs>90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Рефлексия  « Я хочу сказать...» </vt:lpstr>
      <vt:lpstr>Слайд 2</vt:lpstr>
      <vt:lpstr>Выбор темы процесса Исследования урока</vt:lpstr>
      <vt:lpstr>Слайд 4</vt:lpstr>
      <vt:lpstr>Слайд 5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Рефлексия  « Я хочу сказать...» </dc:title>
  <dc:creator>user</dc:creator>
  <cp:lastModifiedBy>user</cp:lastModifiedBy>
  <cp:revision>2</cp:revision>
  <dcterms:created xsi:type="dcterms:W3CDTF">2018-11-08T03:24:27Z</dcterms:created>
  <dcterms:modified xsi:type="dcterms:W3CDTF">2018-11-08T08:37:58Z</dcterms:modified>
</cp:coreProperties>
</file>